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4610100" cy="3460750"/>
  <p:notesSz cx="4610100" cy="3460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8" d="100"/>
          <a:sy n="208" d="100"/>
        </p:scale>
        <p:origin x="1920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33"/>
            <a:ext cx="4608195" cy="3455670"/>
          </a:xfrm>
          <a:custGeom>
            <a:avLst/>
            <a:gdLst/>
            <a:ahLst/>
            <a:cxnLst/>
            <a:rect l="l" t="t" r="r" b="b"/>
            <a:pathLst>
              <a:path w="4608195" h="3455670">
                <a:moveTo>
                  <a:pt x="4607928" y="477012"/>
                </a:moveTo>
                <a:lnTo>
                  <a:pt x="0" y="477012"/>
                </a:lnTo>
                <a:lnTo>
                  <a:pt x="0" y="3455517"/>
                </a:lnTo>
                <a:lnTo>
                  <a:pt x="4607928" y="3455517"/>
                </a:lnTo>
                <a:lnTo>
                  <a:pt x="4607928" y="477012"/>
                </a:lnTo>
                <a:close/>
              </a:path>
              <a:path w="4608195" h="3455670">
                <a:moveTo>
                  <a:pt x="4607928" y="0"/>
                </a:moveTo>
                <a:lnTo>
                  <a:pt x="0" y="0"/>
                </a:lnTo>
                <a:lnTo>
                  <a:pt x="0" y="126492"/>
                </a:lnTo>
                <a:lnTo>
                  <a:pt x="4607928" y="126492"/>
                </a:lnTo>
                <a:lnTo>
                  <a:pt x="4607928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69196" y="328068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5"/>
                </a:moveTo>
                <a:lnTo>
                  <a:pt x="43016" y="30365"/>
                </a:lnTo>
                <a:lnTo>
                  <a:pt x="43016" y="0"/>
                </a:lnTo>
                <a:lnTo>
                  <a:pt x="0" y="0"/>
                </a:lnTo>
                <a:lnTo>
                  <a:pt x="0" y="30365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89580" y="3276739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203200" y="19050"/>
                </a:moveTo>
                <a:lnTo>
                  <a:pt x="177800" y="0"/>
                </a:lnTo>
                <a:lnTo>
                  <a:pt x="177800" y="38100"/>
                </a:lnTo>
                <a:lnTo>
                  <a:pt x="203200" y="1905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4021" y="32703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21" y="50800"/>
                </a:lnTo>
                <a:lnTo>
                  <a:pt x="43021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0" y="20320"/>
                </a:moveTo>
                <a:lnTo>
                  <a:pt x="10490" y="10160"/>
                </a:lnTo>
                <a:lnTo>
                  <a:pt x="53670" y="10160"/>
                </a:lnTo>
                <a:lnTo>
                  <a:pt x="53670" y="40640"/>
                </a:lnTo>
                <a:lnTo>
                  <a:pt x="43510" y="40640"/>
                </a:lnTo>
              </a:path>
              <a:path w="64135" h="50800">
                <a:moveTo>
                  <a:pt x="20650" y="10160"/>
                </a:moveTo>
                <a:lnTo>
                  <a:pt x="20650" y="0"/>
                </a:lnTo>
                <a:lnTo>
                  <a:pt x="63830" y="0"/>
                </a:lnTo>
                <a:lnTo>
                  <a:pt x="63830" y="30480"/>
                </a:lnTo>
                <a:lnTo>
                  <a:pt x="5367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852" y="32767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0" y="0"/>
                </a:moveTo>
                <a:lnTo>
                  <a:pt x="177800" y="38100"/>
                </a:lnTo>
                <a:lnTo>
                  <a:pt x="203200" y="19050"/>
                </a:lnTo>
                <a:lnTo>
                  <a:pt x="1778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1023" y="32830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2123" y="32767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0" y="0"/>
                </a:moveTo>
                <a:lnTo>
                  <a:pt x="177800" y="38100"/>
                </a:lnTo>
                <a:lnTo>
                  <a:pt x="203200" y="19050"/>
                </a:lnTo>
                <a:lnTo>
                  <a:pt x="1778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8323" y="32703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072" y="32703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1872" y="32767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0" y="0"/>
                </a:moveTo>
                <a:lnTo>
                  <a:pt x="177800" y="38100"/>
                </a:lnTo>
                <a:lnTo>
                  <a:pt x="203200" y="19050"/>
                </a:lnTo>
                <a:lnTo>
                  <a:pt x="1778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072" y="3308478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344" y="3270378"/>
            <a:ext cx="322580" cy="50800"/>
          </a:xfrm>
          <a:custGeom>
            <a:avLst/>
            <a:gdLst/>
            <a:ahLst/>
            <a:cxnLst/>
            <a:rect l="l" t="t" r="r" b="b"/>
            <a:pathLst>
              <a:path w="322579" h="50800">
                <a:moveTo>
                  <a:pt x="0" y="0"/>
                </a:moveTo>
                <a:lnTo>
                  <a:pt x="38100" y="0"/>
                </a:lnTo>
              </a:path>
              <a:path w="322579" h="50800">
                <a:moveTo>
                  <a:pt x="12700" y="12700"/>
                </a:moveTo>
                <a:lnTo>
                  <a:pt x="50800" y="12700"/>
                </a:lnTo>
              </a:path>
              <a:path w="322579" h="50800">
                <a:moveTo>
                  <a:pt x="12700" y="25400"/>
                </a:moveTo>
                <a:lnTo>
                  <a:pt x="50800" y="25400"/>
                </a:lnTo>
              </a:path>
              <a:path w="322579" h="50800">
                <a:moveTo>
                  <a:pt x="0" y="38100"/>
                </a:moveTo>
                <a:lnTo>
                  <a:pt x="38100" y="38100"/>
                </a:lnTo>
              </a:path>
              <a:path w="322579" h="50800">
                <a:moveTo>
                  <a:pt x="12700" y="50800"/>
                </a:moveTo>
                <a:lnTo>
                  <a:pt x="50800" y="50800"/>
                </a:lnTo>
              </a:path>
              <a:path w="322579" h="50800">
                <a:moveTo>
                  <a:pt x="301752" y="30480"/>
                </a:moveTo>
                <a:lnTo>
                  <a:pt x="322072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24032" y="327436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5" y="15186"/>
                </a:moveTo>
                <a:lnTo>
                  <a:pt x="30365" y="6797"/>
                </a:lnTo>
                <a:lnTo>
                  <a:pt x="23571" y="0"/>
                </a:lnTo>
                <a:lnTo>
                  <a:pt x="15189" y="0"/>
                </a:lnTo>
                <a:lnTo>
                  <a:pt x="6794" y="0"/>
                </a:lnTo>
                <a:lnTo>
                  <a:pt x="0" y="6797"/>
                </a:lnTo>
                <a:lnTo>
                  <a:pt x="0" y="15186"/>
                </a:lnTo>
                <a:lnTo>
                  <a:pt x="0" y="23569"/>
                </a:lnTo>
                <a:lnTo>
                  <a:pt x="6794" y="30366"/>
                </a:lnTo>
                <a:lnTo>
                  <a:pt x="15189" y="30366"/>
                </a:lnTo>
                <a:lnTo>
                  <a:pt x="23571" y="30366"/>
                </a:lnTo>
                <a:lnTo>
                  <a:pt x="30365" y="23569"/>
                </a:lnTo>
                <a:lnTo>
                  <a:pt x="30365" y="1518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329176" y="32703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5"/>
                </a:lnTo>
                <a:lnTo>
                  <a:pt x="58488" y="43338"/>
                </a:lnTo>
                <a:lnTo>
                  <a:pt x="64001" y="35262"/>
                </a:lnTo>
                <a:lnTo>
                  <a:pt x="66040" y="25400"/>
                </a:lnTo>
                <a:lnTo>
                  <a:pt x="64035" y="15537"/>
                </a:lnTo>
                <a:lnTo>
                  <a:pt x="58578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7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0" y="50800"/>
                </a:moveTo>
                <a:lnTo>
                  <a:pt x="183177" y="48795"/>
                </a:lnTo>
                <a:lnTo>
                  <a:pt x="175101" y="43338"/>
                </a:lnTo>
                <a:lnTo>
                  <a:pt x="169644" y="35262"/>
                </a:lnTo>
                <a:lnTo>
                  <a:pt x="167640" y="25400"/>
                </a:lnTo>
                <a:lnTo>
                  <a:pt x="169644" y="15537"/>
                </a:lnTo>
                <a:lnTo>
                  <a:pt x="175101" y="7461"/>
                </a:lnTo>
                <a:lnTo>
                  <a:pt x="183177" y="2004"/>
                </a:lnTo>
                <a:lnTo>
                  <a:pt x="193040" y="0"/>
                </a:lnTo>
                <a:lnTo>
                  <a:pt x="202902" y="2004"/>
                </a:lnTo>
                <a:lnTo>
                  <a:pt x="210978" y="7461"/>
                </a:lnTo>
                <a:lnTo>
                  <a:pt x="216435" y="15537"/>
                </a:lnTo>
                <a:lnTo>
                  <a:pt x="218440" y="25400"/>
                </a:lnTo>
              </a:path>
              <a:path w="233679" h="50800">
                <a:moveTo>
                  <a:pt x="233680" y="17780"/>
                </a:moveTo>
                <a:lnTo>
                  <a:pt x="218440" y="30480"/>
                </a:lnTo>
                <a:lnTo>
                  <a:pt x="203200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27025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520"/>
                </a:moveTo>
                <a:lnTo>
                  <a:pt x="4607940" y="350520"/>
                </a:lnTo>
                <a:lnTo>
                  <a:pt x="4607940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313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1934" y="186484"/>
            <a:ext cx="211455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794" y="732475"/>
            <a:ext cx="4308475" cy="2348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3.png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78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-25" dirty="0"/>
              <a:t>Modèle</a:t>
            </a:r>
            <a:r>
              <a:rPr spc="25" dirty="0"/>
              <a:t> </a:t>
            </a:r>
            <a:r>
              <a:rPr dirty="0"/>
              <a:t>de</a:t>
            </a:r>
            <a:r>
              <a:rPr spc="40" dirty="0"/>
              <a:t> </a:t>
            </a:r>
            <a:r>
              <a:rPr dirty="0"/>
              <a:t>Von</a:t>
            </a:r>
            <a:r>
              <a:rPr spc="40" dirty="0"/>
              <a:t> </a:t>
            </a:r>
            <a:r>
              <a:rPr spc="-10" dirty="0"/>
              <a:t>Neumann</a:t>
            </a: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ordinateurs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modernes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sont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construits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autour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d’un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modèle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défini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par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le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mathématicien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John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Von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Neumann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1945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appelé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161669"/>
            <a:ext cx="4513580" cy="1457325"/>
            <a:chOff x="75688" y="1161669"/>
            <a:chExt cx="4513580" cy="1457325"/>
          </a:xfrm>
        </p:grpSpPr>
        <p:sp>
          <p:nvSpPr>
            <p:cNvPr id="5" name="object 5"/>
            <p:cNvSpPr/>
            <p:nvPr/>
          </p:nvSpPr>
          <p:spPr>
            <a:xfrm>
              <a:off x="75689" y="1161669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3478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8"/>
                  </a:moveTo>
                  <a:lnTo>
                    <a:pt x="4456941" y="571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35039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35674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36309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36944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3693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50586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9316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54928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5638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5701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5765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5828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892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9556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60191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608260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80"/>
                  </a:moveTo>
                  <a:lnTo>
                    <a:pt x="4304535" y="578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8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0735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1052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1370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1687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2005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2322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2640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2957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3275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3592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3910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4227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24545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24862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25180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25497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25180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257693"/>
              <a:ext cx="5715" cy="1254760"/>
            </a:xfrm>
            <a:custGeom>
              <a:avLst/>
              <a:gdLst/>
              <a:ahLst/>
              <a:cxnLst/>
              <a:rect l="l" t="t" r="r" b="b"/>
              <a:pathLst>
                <a:path w="5714" h="1254760">
                  <a:moveTo>
                    <a:pt x="5715" y="0"/>
                  </a:moveTo>
                  <a:lnTo>
                    <a:pt x="0" y="0"/>
                  </a:lnTo>
                  <a:lnTo>
                    <a:pt x="0" y="1254760"/>
                  </a:lnTo>
                  <a:lnTo>
                    <a:pt x="5715" y="12547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2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2" y="1257681"/>
              <a:ext cx="5715" cy="1254760"/>
            </a:xfrm>
            <a:custGeom>
              <a:avLst/>
              <a:gdLst/>
              <a:ahLst/>
              <a:cxnLst/>
              <a:rect l="l" t="t" r="r" b="b"/>
              <a:pathLst>
                <a:path w="5714" h="1254760">
                  <a:moveTo>
                    <a:pt x="5087" y="0"/>
                  </a:moveTo>
                  <a:lnTo>
                    <a:pt x="0" y="0"/>
                  </a:lnTo>
                  <a:lnTo>
                    <a:pt x="0" y="1254759"/>
                  </a:lnTo>
                  <a:lnTo>
                    <a:pt x="5087" y="1254759"/>
                  </a:lnTo>
                  <a:lnTo>
                    <a:pt x="508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93113"/>
              <a:ext cx="4457065" cy="1169670"/>
            </a:xfrm>
            <a:custGeom>
              <a:avLst/>
              <a:gdLst/>
              <a:ahLst/>
              <a:cxnLst/>
              <a:rect l="l" t="t" r="r" b="b"/>
              <a:pathLst>
                <a:path w="4457065" h="1169670">
                  <a:moveTo>
                    <a:pt x="4456610" y="0"/>
                  </a:moveTo>
                  <a:lnTo>
                    <a:pt x="0" y="0"/>
                  </a:lnTo>
                  <a:lnTo>
                    <a:pt x="0" y="1118309"/>
                  </a:lnTo>
                  <a:lnTo>
                    <a:pt x="4009" y="1138034"/>
                  </a:lnTo>
                  <a:lnTo>
                    <a:pt x="14924" y="1154187"/>
                  </a:lnTo>
                  <a:lnTo>
                    <a:pt x="31079" y="1165101"/>
                  </a:lnTo>
                  <a:lnTo>
                    <a:pt x="50804" y="1169109"/>
                  </a:lnTo>
                  <a:lnTo>
                    <a:pt x="4405810" y="1169109"/>
                  </a:lnTo>
                  <a:lnTo>
                    <a:pt x="4425535" y="1165101"/>
                  </a:lnTo>
                  <a:lnTo>
                    <a:pt x="4441688" y="1154187"/>
                  </a:lnTo>
                  <a:lnTo>
                    <a:pt x="4452602" y="1138034"/>
                  </a:lnTo>
                  <a:lnTo>
                    <a:pt x="4456610" y="111830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245450"/>
              <a:ext cx="0" cy="1285240"/>
            </a:xfrm>
            <a:custGeom>
              <a:avLst/>
              <a:gdLst/>
              <a:ahLst/>
              <a:cxnLst/>
              <a:rect l="l" t="t" r="r" b="b"/>
              <a:pathLst>
                <a:path h="1285239">
                  <a:moveTo>
                    <a:pt x="0" y="12850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327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200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073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8830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43788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77925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73030"/>
              <a:ext cx="70717" cy="7072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4" y="1090615"/>
            <a:ext cx="4297680" cy="14395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Remarques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265430" marR="87630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 </a:t>
            </a:r>
            <a:r>
              <a:rPr sz="1000" spc="-45" dirty="0">
                <a:latin typeface="Tahoma"/>
                <a:cs typeface="Tahoma"/>
              </a:rPr>
              <a:t>modernes,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95" dirty="0">
                <a:latin typeface="Tahoma"/>
                <a:cs typeface="Tahoma"/>
              </a:rPr>
              <a:t>l’</a:t>
            </a:r>
            <a:r>
              <a:rPr sz="1000" spc="95" dirty="0">
                <a:latin typeface="Cambria"/>
                <a:cs typeface="Cambria"/>
              </a:rPr>
              <a:t>ual</a:t>
            </a:r>
            <a:r>
              <a:rPr sz="1000" spc="60" dirty="0">
                <a:latin typeface="Cambria"/>
                <a:cs typeface="Cambri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l’unité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contrôle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5" dirty="0">
                <a:latin typeface="Tahoma"/>
                <a:cs typeface="Tahoma"/>
              </a:rPr>
              <a:t> regroupés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processeur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dirty="0">
                <a:latin typeface="Cambria"/>
                <a:cs typeface="Cambria"/>
              </a:rPr>
              <a:t>cpu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Central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Processing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Unit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anglais)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500"/>
              </a:lnSpc>
              <a:spcBef>
                <a:spcPts val="265"/>
              </a:spcBef>
            </a:pPr>
            <a:r>
              <a:rPr sz="1000" spc="-25" dirty="0">
                <a:latin typeface="Tahoma"/>
                <a:cs typeface="Tahoma"/>
              </a:rPr>
              <a:t>Certains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periphériques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fois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dispositifs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d’entrée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sortie.</a:t>
            </a:r>
            <a:r>
              <a:rPr sz="1000" spc="-25" dirty="0">
                <a:latin typeface="Tahoma"/>
                <a:cs typeface="Tahoma"/>
              </a:rPr>
              <a:t> Par </a:t>
            </a:r>
            <a:r>
              <a:rPr sz="1000" spc="-55" dirty="0">
                <a:latin typeface="Tahoma"/>
                <a:cs typeface="Tahoma"/>
              </a:rPr>
              <a:t>exemple,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disque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car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lire</a:t>
            </a:r>
            <a:r>
              <a:rPr sz="1000" spc="-35" dirty="0">
                <a:latin typeface="Tahoma"/>
                <a:cs typeface="Tahoma"/>
              </a:rPr>
              <a:t> (entrée)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écrire </a:t>
            </a:r>
            <a:r>
              <a:rPr sz="1000" spc="-25" dirty="0">
                <a:latin typeface="Tahoma"/>
                <a:cs typeface="Tahoma"/>
              </a:rPr>
              <a:t>(sortie)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des </a:t>
            </a:r>
            <a:r>
              <a:rPr sz="1000" spc="-10" dirty="0">
                <a:latin typeface="Tahoma"/>
                <a:cs typeface="Tahoma"/>
              </a:rPr>
              <a:t>données.</a:t>
            </a:r>
            <a:endParaRPr sz="1000">
              <a:latin typeface="Tahoma"/>
              <a:cs typeface="Tahoma"/>
            </a:endParaRPr>
          </a:p>
          <a:p>
            <a:pPr marL="265430" marR="302260">
              <a:lnSpc>
                <a:spcPts val="1190"/>
              </a:lnSpc>
              <a:spcBef>
                <a:spcPts val="345"/>
              </a:spcBef>
            </a:pPr>
            <a:r>
              <a:rPr sz="1000" dirty="0">
                <a:latin typeface="Tahoma"/>
                <a:cs typeface="Tahoma"/>
              </a:rPr>
              <a:t>Par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rapport </a:t>
            </a:r>
            <a:r>
              <a:rPr sz="1000" spc="-10" dirty="0">
                <a:latin typeface="Tahoma"/>
                <a:cs typeface="Tahoma"/>
              </a:rPr>
              <a:t>au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modèle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initial,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 </a:t>
            </a:r>
            <a:r>
              <a:rPr sz="1000" spc="-30" dirty="0">
                <a:latin typeface="Tahoma"/>
                <a:cs typeface="Tahoma"/>
              </a:rPr>
              <a:t>actuels </a:t>
            </a:r>
            <a:r>
              <a:rPr sz="1000" spc="-45" dirty="0">
                <a:latin typeface="Tahoma"/>
                <a:cs typeface="Tahoma"/>
              </a:rPr>
              <a:t>possèdent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parfois </a:t>
            </a:r>
            <a:r>
              <a:rPr sz="1000" spc="-40" dirty="0">
                <a:latin typeface="Tahoma"/>
                <a:cs typeface="Tahoma"/>
              </a:rPr>
              <a:t>plusieurs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processeurs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coeurs.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4" y="186484"/>
            <a:ext cx="2114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Architecture</a:t>
            </a:r>
            <a:r>
              <a:rPr sz="1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ordinateurs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603095" y="994181"/>
            <a:ext cx="967740" cy="2162810"/>
          </a:xfrm>
          <a:prstGeom prst="rect">
            <a:avLst/>
          </a:prstGeom>
          <a:solidFill>
            <a:srgbClr val="FEFEFE"/>
          </a:solidFill>
          <a:ln w="6096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650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1603095" y="994181"/>
            <a:ext cx="967740" cy="21628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650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29718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49225">
              <a:lnSpc>
                <a:spcPct val="100000"/>
              </a:lnSpc>
              <a:spcBef>
                <a:spcPts val="45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49225" marR="163195">
              <a:lnSpc>
                <a:spcPct val="111100"/>
              </a:lnSpc>
              <a:tabLst>
                <a:tab pos="702310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900">
              <a:latin typeface="Tahoma"/>
              <a:cs typeface="Tahom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37160" marR="172720">
              <a:lnSpc>
                <a:spcPts val="1200"/>
              </a:lnSpc>
              <a:tabLst>
                <a:tab pos="673100" algn="l"/>
              </a:tabLst>
            </a:pPr>
            <a:r>
              <a:rPr sz="900" spc="-10" dirty="0">
                <a:latin typeface="Tahoma"/>
                <a:cs typeface="Tahoma"/>
              </a:rPr>
              <a:t>Unité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65" dirty="0">
                <a:latin typeface="Tahoma"/>
                <a:cs typeface="Tahoma"/>
              </a:rPr>
              <a:t>de </a:t>
            </a:r>
            <a:r>
              <a:rPr sz="900" spc="-10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1689657" y="1406840"/>
            <a:ext cx="760095" cy="1595755"/>
            <a:chOff x="1689657" y="1406840"/>
            <a:chExt cx="760095" cy="1595755"/>
          </a:xfrm>
        </p:grpSpPr>
        <p:sp>
          <p:nvSpPr>
            <p:cNvPr id="58" name="object 58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603095" y="994181"/>
            <a:ext cx="967740" cy="21628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650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29718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49225">
              <a:lnSpc>
                <a:spcPct val="100000"/>
              </a:lnSpc>
              <a:spcBef>
                <a:spcPts val="45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49225" marR="163195">
              <a:lnSpc>
                <a:spcPct val="111100"/>
              </a:lnSpc>
              <a:tabLst>
                <a:tab pos="702310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900">
              <a:latin typeface="Tahoma"/>
              <a:cs typeface="Tahom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37160" marR="172720">
              <a:lnSpc>
                <a:spcPts val="1200"/>
              </a:lnSpc>
              <a:tabLst>
                <a:tab pos="673100" algn="l"/>
              </a:tabLst>
            </a:pPr>
            <a:r>
              <a:rPr sz="900" spc="-10" dirty="0">
                <a:latin typeface="Tahoma"/>
                <a:cs typeface="Tahoma"/>
              </a:rPr>
              <a:t>Unité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65" dirty="0">
                <a:latin typeface="Tahoma"/>
                <a:cs typeface="Tahoma"/>
              </a:rPr>
              <a:t>de </a:t>
            </a:r>
            <a:r>
              <a:rPr sz="900" spc="-10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1689633" y="1406817"/>
            <a:ext cx="760095" cy="1595755"/>
            <a:chOff x="1689633" y="1406817"/>
            <a:chExt cx="760095" cy="1595755"/>
          </a:xfrm>
        </p:grpSpPr>
        <p:sp>
          <p:nvSpPr>
            <p:cNvPr id="58" name="object 58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603095" y="994181"/>
            <a:ext cx="967740" cy="21628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650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29718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49225">
              <a:lnSpc>
                <a:spcPct val="100000"/>
              </a:lnSpc>
              <a:spcBef>
                <a:spcPts val="45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49225" marR="163195">
              <a:lnSpc>
                <a:spcPct val="111100"/>
              </a:lnSpc>
              <a:tabLst>
                <a:tab pos="702310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900">
              <a:latin typeface="Tahoma"/>
              <a:cs typeface="Tahom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37160" marR="172720">
              <a:lnSpc>
                <a:spcPts val="1200"/>
              </a:lnSpc>
              <a:tabLst>
                <a:tab pos="673100" algn="l"/>
              </a:tabLst>
            </a:pPr>
            <a:r>
              <a:rPr sz="900" spc="-10" dirty="0">
                <a:latin typeface="Tahoma"/>
                <a:cs typeface="Tahoma"/>
              </a:rPr>
              <a:t>Unité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65" dirty="0">
                <a:latin typeface="Tahoma"/>
                <a:cs typeface="Tahoma"/>
              </a:rPr>
              <a:t>de </a:t>
            </a:r>
            <a:r>
              <a:rPr sz="900" spc="-10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66719" y="1528411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1000" spc="44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000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Entrées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3155289" y="1404899"/>
            <a:ext cx="834390" cy="473075"/>
            <a:chOff x="3155289" y="1404899"/>
            <a:chExt cx="834390" cy="473075"/>
          </a:xfrm>
        </p:grpSpPr>
        <p:sp>
          <p:nvSpPr>
            <p:cNvPr id="65" name="object 65"/>
            <p:cNvSpPr/>
            <p:nvPr/>
          </p:nvSpPr>
          <p:spPr>
            <a:xfrm>
              <a:off x="3159099" y="1408709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4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966057" y="1408709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4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159099" y="1851431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171291" y="1419377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3166719" y="2302600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Sorties</a:t>
            </a:r>
            <a:r>
              <a:rPr sz="10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39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159099" y="2179853"/>
            <a:ext cx="822960" cy="463550"/>
            <a:chOff x="3159099" y="2179853"/>
            <a:chExt cx="822960" cy="463550"/>
          </a:xfrm>
        </p:grpSpPr>
        <p:sp>
          <p:nvSpPr>
            <p:cNvPr id="71" name="object 71"/>
            <p:cNvSpPr/>
            <p:nvPr/>
          </p:nvSpPr>
          <p:spPr>
            <a:xfrm>
              <a:off x="3159099" y="2182901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4" h="443864">
                  <a:moveTo>
                    <a:pt x="0" y="761"/>
                  </a:moveTo>
                  <a:lnTo>
                    <a:pt x="809244" y="761"/>
                  </a:lnTo>
                </a:path>
                <a:path w="809624" h="443864">
                  <a:moveTo>
                    <a:pt x="3809" y="443483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966057" y="2182901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3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159099" y="2625623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4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171291" y="2193569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4619" y="994181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309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7083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0309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7083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599920" y="1297330"/>
            <a:ext cx="850265" cy="1708785"/>
            <a:chOff x="1599920" y="1297330"/>
            <a:chExt cx="850265" cy="1708785"/>
          </a:xfrm>
        </p:grpSpPr>
        <p:sp>
          <p:nvSpPr>
            <p:cNvPr id="63" name="object 63"/>
            <p:cNvSpPr/>
            <p:nvPr/>
          </p:nvSpPr>
          <p:spPr>
            <a:xfrm>
              <a:off x="1603095" y="1300505"/>
              <a:ext cx="0" cy="1702435"/>
            </a:xfrm>
            <a:custGeom>
              <a:avLst/>
              <a:gdLst/>
              <a:ahLst/>
              <a:cxnLst/>
              <a:rect l="l" t="t" r="r" b="b"/>
              <a:pathLst>
                <a:path h="1702435">
                  <a:moveTo>
                    <a:pt x="0" y="1702308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739900" y="956477"/>
            <a:ext cx="674370" cy="106362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44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16002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2700" marR="6350">
              <a:lnSpc>
                <a:spcPct val="111100"/>
              </a:lnSpc>
              <a:tabLst>
                <a:tab pos="565785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89633" y="2360834"/>
            <a:ext cx="749300" cy="641350"/>
            <a:chOff x="1689633" y="2360834"/>
            <a:chExt cx="749300" cy="641350"/>
          </a:xfrm>
        </p:grpSpPr>
        <p:sp>
          <p:nvSpPr>
            <p:cNvPr id="68" name="object 68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264161" y="2595670"/>
            <a:ext cx="1384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25" dirty="0">
                <a:latin typeface="Tahoma"/>
                <a:cs typeface="Tahoma"/>
              </a:rPr>
              <a:t>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27707" y="2394431"/>
            <a:ext cx="415925" cy="516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180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200"/>
              </a:lnSpc>
            </a:pPr>
            <a:r>
              <a:rPr sz="900" spc="-10" dirty="0">
                <a:latin typeface="Tahoma"/>
                <a:cs typeface="Tahoma"/>
              </a:rPr>
              <a:t>Unité </a:t>
            </a:r>
            <a:r>
              <a:rPr sz="900" spc="-25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570835" y="1300505"/>
            <a:ext cx="0" cy="1702435"/>
          </a:xfrm>
          <a:custGeom>
            <a:avLst/>
            <a:gdLst/>
            <a:ahLst/>
            <a:cxnLst/>
            <a:rect l="l" t="t" r="r" b="b"/>
            <a:pathLst>
              <a:path h="1702435">
                <a:moveTo>
                  <a:pt x="0" y="1702308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166719" y="1528411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1000" spc="44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000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Entrées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3155289" y="1404899"/>
            <a:ext cx="834390" cy="473075"/>
            <a:chOff x="3155289" y="1404899"/>
            <a:chExt cx="834390" cy="473075"/>
          </a:xfrm>
        </p:grpSpPr>
        <p:sp>
          <p:nvSpPr>
            <p:cNvPr id="75" name="object 75"/>
            <p:cNvSpPr/>
            <p:nvPr/>
          </p:nvSpPr>
          <p:spPr>
            <a:xfrm>
              <a:off x="3159099" y="1408709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4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966057" y="1408709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4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159099" y="1851431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171291" y="1419377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166719" y="2302600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Sorties</a:t>
            </a:r>
            <a:r>
              <a:rPr sz="10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39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064577" y="1768157"/>
            <a:ext cx="2917825" cy="1391920"/>
            <a:chOff x="1064577" y="1768157"/>
            <a:chExt cx="2917825" cy="1391920"/>
          </a:xfrm>
        </p:grpSpPr>
        <p:sp>
          <p:nvSpPr>
            <p:cNvPr id="81" name="object 81"/>
            <p:cNvSpPr/>
            <p:nvPr/>
          </p:nvSpPr>
          <p:spPr>
            <a:xfrm>
              <a:off x="3159099" y="2182901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3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66057" y="2182901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3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159099" y="2625623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171291" y="2193569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0309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7083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04619" y="3156737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64577" y="1768157"/>
              <a:ext cx="636270" cy="80010"/>
            </a:xfrm>
            <a:custGeom>
              <a:avLst/>
              <a:gdLst/>
              <a:ahLst/>
              <a:cxnLst/>
              <a:rect l="l" t="t" r="r" b="b"/>
              <a:pathLst>
                <a:path w="636269" h="80010">
                  <a:moveTo>
                    <a:pt x="98463" y="79844"/>
                  </a:moveTo>
                  <a:lnTo>
                    <a:pt x="58597" y="45847"/>
                  </a:lnTo>
                  <a:lnTo>
                    <a:pt x="96862" y="10083"/>
                  </a:lnTo>
                  <a:lnTo>
                    <a:pt x="0" y="47193"/>
                  </a:lnTo>
                  <a:lnTo>
                    <a:pt x="98463" y="79844"/>
                  </a:lnTo>
                  <a:close/>
                </a:path>
                <a:path w="636269" h="80010">
                  <a:moveTo>
                    <a:pt x="636206" y="32664"/>
                  </a:moveTo>
                  <a:lnTo>
                    <a:pt x="537743" y="0"/>
                  </a:lnTo>
                  <a:lnTo>
                    <a:pt x="577608" y="33985"/>
                  </a:lnTo>
                  <a:lnTo>
                    <a:pt x="539343" y="69773"/>
                  </a:lnTo>
                  <a:lnTo>
                    <a:pt x="636206" y="32664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23176" y="1802142"/>
              <a:ext cx="519430" cy="12065"/>
            </a:xfrm>
            <a:custGeom>
              <a:avLst/>
              <a:gdLst/>
              <a:ahLst/>
              <a:cxnLst/>
              <a:rect l="l" t="t" r="r" b="b"/>
              <a:pathLst>
                <a:path w="519430" h="12064">
                  <a:moveTo>
                    <a:pt x="0" y="11861"/>
                  </a:moveTo>
                  <a:lnTo>
                    <a:pt x="519009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4619" y="994181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309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7083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0309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7083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599920" y="1297330"/>
            <a:ext cx="850265" cy="1708785"/>
            <a:chOff x="1599920" y="1297330"/>
            <a:chExt cx="850265" cy="1708785"/>
          </a:xfrm>
        </p:grpSpPr>
        <p:sp>
          <p:nvSpPr>
            <p:cNvPr id="63" name="object 63"/>
            <p:cNvSpPr/>
            <p:nvPr/>
          </p:nvSpPr>
          <p:spPr>
            <a:xfrm>
              <a:off x="1603095" y="1300505"/>
              <a:ext cx="0" cy="1702435"/>
            </a:xfrm>
            <a:custGeom>
              <a:avLst/>
              <a:gdLst/>
              <a:ahLst/>
              <a:cxnLst/>
              <a:rect l="l" t="t" r="r" b="b"/>
              <a:pathLst>
                <a:path h="1702435">
                  <a:moveTo>
                    <a:pt x="0" y="1702308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739900" y="956477"/>
            <a:ext cx="674370" cy="106362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44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16002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2700" marR="6350">
              <a:lnSpc>
                <a:spcPct val="111100"/>
              </a:lnSpc>
              <a:tabLst>
                <a:tab pos="565785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89633" y="2360834"/>
            <a:ext cx="749300" cy="641350"/>
            <a:chOff x="1689633" y="2360834"/>
            <a:chExt cx="749300" cy="641350"/>
          </a:xfrm>
        </p:grpSpPr>
        <p:sp>
          <p:nvSpPr>
            <p:cNvPr id="68" name="object 68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264161" y="2595670"/>
            <a:ext cx="1384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25" dirty="0">
                <a:latin typeface="Tahoma"/>
                <a:cs typeface="Tahoma"/>
              </a:rPr>
              <a:t>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27707" y="2394431"/>
            <a:ext cx="415925" cy="516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180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200"/>
              </a:lnSpc>
            </a:pPr>
            <a:r>
              <a:rPr sz="900" spc="-10" dirty="0">
                <a:latin typeface="Tahoma"/>
                <a:cs typeface="Tahoma"/>
              </a:rPr>
              <a:t>Unité </a:t>
            </a:r>
            <a:r>
              <a:rPr sz="900" spc="-25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570835" y="1300505"/>
            <a:ext cx="0" cy="1702435"/>
          </a:xfrm>
          <a:custGeom>
            <a:avLst/>
            <a:gdLst/>
            <a:ahLst/>
            <a:cxnLst/>
            <a:rect l="l" t="t" r="r" b="b"/>
            <a:pathLst>
              <a:path h="1702435">
                <a:moveTo>
                  <a:pt x="0" y="1702308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166719" y="1528411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1000" spc="44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000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Entrées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3155289" y="1404899"/>
            <a:ext cx="834390" cy="473075"/>
            <a:chOff x="3155289" y="1404899"/>
            <a:chExt cx="834390" cy="473075"/>
          </a:xfrm>
        </p:grpSpPr>
        <p:sp>
          <p:nvSpPr>
            <p:cNvPr id="75" name="object 75"/>
            <p:cNvSpPr/>
            <p:nvPr/>
          </p:nvSpPr>
          <p:spPr>
            <a:xfrm>
              <a:off x="3159099" y="1408709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4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966057" y="1408709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4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159099" y="1851431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171291" y="1419377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166719" y="2302600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Sorties</a:t>
            </a:r>
            <a:r>
              <a:rPr sz="10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39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064577" y="1768157"/>
            <a:ext cx="2917825" cy="1391920"/>
            <a:chOff x="1064577" y="1768157"/>
            <a:chExt cx="2917825" cy="1391920"/>
          </a:xfrm>
        </p:grpSpPr>
        <p:sp>
          <p:nvSpPr>
            <p:cNvPr id="81" name="object 81"/>
            <p:cNvSpPr/>
            <p:nvPr/>
          </p:nvSpPr>
          <p:spPr>
            <a:xfrm>
              <a:off x="3159099" y="2182901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3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66057" y="2182901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3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159099" y="2625623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171291" y="2193569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0309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7083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04619" y="3156737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64577" y="1768157"/>
              <a:ext cx="636270" cy="80010"/>
            </a:xfrm>
            <a:custGeom>
              <a:avLst/>
              <a:gdLst/>
              <a:ahLst/>
              <a:cxnLst/>
              <a:rect l="l" t="t" r="r" b="b"/>
              <a:pathLst>
                <a:path w="636269" h="80010">
                  <a:moveTo>
                    <a:pt x="98463" y="79844"/>
                  </a:moveTo>
                  <a:lnTo>
                    <a:pt x="58597" y="45847"/>
                  </a:lnTo>
                  <a:lnTo>
                    <a:pt x="96862" y="10083"/>
                  </a:lnTo>
                  <a:lnTo>
                    <a:pt x="0" y="47193"/>
                  </a:lnTo>
                  <a:lnTo>
                    <a:pt x="98463" y="79844"/>
                  </a:lnTo>
                  <a:close/>
                </a:path>
                <a:path w="636269" h="80010">
                  <a:moveTo>
                    <a:pt x="636206" y="32664"/>
                  </a:moveTo>
                  <a:lnTo>
                    <a:pt x="537743" y="0"/>
                  </a:lnTo>
                  <a:lnTo>
                    <a:pt x="577608" y="33985"/>
                  </a:lnTo>
                  <a:lnTo>
                    <a:pt x="539343" y="69773"/>
                  </a:lnTo>
                  <a:lnTo>
                    <a:pt x="636206" y="32664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23176" y="1802142"/>
              <a:ext cx="519430" cy="12065"/>
            </a:xfrm>
            <a:custGeom>
              <a:avLst/>
              <a:gdLst/>
              <a:ahLst/>
              <a:cxnLst/>
              <a:rect l="l" t="t" r="r" b="b"/>
              <a:pathLst>
                <a:path w="519430" h="12064">
                  <a:moveTo>
                    <a:pt x="0" y="11861"/>
                  </a:moveTo>
                  <a:lnTo>
                    <a:pt x="519009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85354" y="2462339"/>
              <a:ext cx="605155" cy="75565"/>
            </a:xfrm>
            <a:custGeom>
              <a:avLst/>
              <a:gdLst/>
              <a:ahLst/>
              <a:cxnLst/>
              <a:rect l="l" t="t" r="r" b="b"/>
              <a:pathLst>
                <a:path w="605155" h="75564">
                  <a:moveTo>
                    <a:pt x="98145" y="0"/>
                  </a:moveTo>
                  <a:lnTo>
                    <a:pt x="0" y="33616"/>
                  </a:lnTo>
                  <a:lnTo>
                    <a:pt x="97231" y="69773"/>
                  </a:lnTo>
                  <a:lnTo>
                    <a:pt x="58610" y="34378"/>
                  </a:lnTo>
                  <a:lnTo>
                    <a:pt x="98145" y="0"/>
                  </a:lnTo>
                  <a:close/>
                </a:path>
                <a:path w="605155" h="75564">
                  <a:moveTo>
                    <a:pt x="604761" y="41490"/>
                  </a:moveTo>
                  <a:lnTo>
                    <a:pt x="507530" y="5334"/>
                  </a:lnTo>
                  <a:lnTo>
                    <a:pt x="546150" y="40728"/>
                  </a:lnTo>
                  <a:lnTo>
                    <a:pt x="506628" y="75107"/>
                  </a:lnTo>
                  <a:lnTo>
                    <a:pt x="604761" y="4149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43972" y="2496714"/>
              <a:ext cx="487680" cy="6350"/>
            </a:xfrm>
            <a:custGeom>
              <a:avLst/>
              <a:gdLst/>
              <a:ahLst/>
              <a:cxnLst/>
              <a:rect l="l" t="t" r="r" b="b"/>
              <a:pathLst>
                <a:path w="487680" h="6350">
                  <a:moveTo>
                    <a:pt x="0" y="0"/>
                  </a:moveTo>
                  <a:lnTo>
                    <a:pt x="487532" y="635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4619" y="994181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309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7083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0309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7083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599920" y="1297330"/>
            <a:ext cx="850265" cy="1708785"/>
            <a:chOff x="1599920" y="1297330"/>
            <a:chExt cx="850265" cy="1708785"/>
          </a:xfrm>
        </p:grpSpPr>
        <p:sp>
          <p:nvSpPr>
            <p:cNvPr id="63" name="object 63"/>
            <p:cNvSpPr/>
            <p:nvPr/>
          </p:nvSpPr>
          <p:spPr>
            <a:xfrm>
              <a:off x="1603095" y="1300505"/>
              <a:ext cx="0" cy="1702435"/>
            </a:xfrm>
            <a:custGeom>
              <a:avLst/>
              <a:gdLst/>
              <a:ahLst/>
              <a:cxnLst/>
              <a:rect l="l" t="t" r="r" b="b"/>
              <a:pathLst>
                <a:path h="1702435">
                  <a:moveTo>
                    <a:pt x="0" y="1702308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739900" y="956477"/>
            <a:ext cx="674370" cy="106362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44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16002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2700" marR="6350">
              <a:lnSpc>
                <a:spcPct val="111100"/>
              </a:lnSpc>
              <a:tabLst>
                <a:tab pos="565785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89633" y="2360834"/>
            <a:ext cx="749300" cy="641350"/>
            <a:chOff x="1689633" y="2360834"/>
            <a:chExt cx="749300" cy="641350"/>
          </a:xfrm>
        </p:grpSpPr>
        <p:sp>
          <p:nvSpPr>
            <p:cNvPr id="68" name="object 68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264161" y="2595670"/>
            <a:ext cx="1384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25" dirty="0">
                <a:latin typeface="Tahoma"/>
                <a:cs typeface="Tahoma"/>
              </a:rPr>
              <a:t>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27707" y="2394431"/>
            <a:ext cx="415925" cy="516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180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200"/>
              </a:lnSpc>
            </a:pPr>
            <a:r>
              <a:rPr sz="900" spc="-10" dirty="0">
                <a:latin typeface="Tahoma"/>
                <a:cs typeface="Tahoma"/>
              </a:rPr>
              <a:t>Unité </a:t>
            </a:r>
            <a:r>
              <a:rPr sz="900" spc="-25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570835" y="1300505"/>
            <a:ext cx="0" cy="1702435"/>
          </a:xfrm>
          <a:custGeom>
            <a:avLst/>
            <a:gdLst/>
            <a:ahLst/>
            <a:cxnLst/>
            <a:rect l="l" t="t" r="r" b="b"/>
            <a:pathLst>
              <a:path h="1702435">
                <a:moveTo>
                  <a:pt x="0" y="1702308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166719" y="1528411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1000" spc="44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000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Entrées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3155289" y="1404899"/>
            <a:ext cx="834390" cy="473075"/>
            <a:chOff x="3155289" y="1404899"/>
            <a:chExt cx="834390" cy="473075"/>
          </a:xfrm>
        </p:grpSpPr>
        <p:sp>
          <p:nvSpPr>
            <p:cNvPr id="75" name="object 75"/>
            <p:cNvSpPr/>
            <p:nvPr/>
          </p:nvSpPr>
          <p:spPr>
            <a:xfrm>
              <a:off x="3159099" y="1408709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4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966057" y="1408709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4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159099" y="1851431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171291" y="1419377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166719" y="2302600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Sorties</a:t>
            </a:r>
            <a:r>
              <a:rPr sz="10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39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064577" y="1768157"/>
            <a:ext cx="2917825" cy="1391920"/>
            <a:chOff x="1064577" y="1768157"/>
            <a:chExt cx="2917825" cy="1391920"/>
          </a:xfrm>
        </p:grpSpPr>
        <p:sp>
          <p:nvSpPr>
            <p:cNvPr id="81" name="object 81"/>
            <p:cNvSpPr/>
            <p:nvPr/>
          </p:nvSpPr>
          <p:spPr>
            <a:xfrm>
              <a:off x="3159099" y="2182901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3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66057" y="2182901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3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159099" y="2625623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171291" y="2193569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0309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7083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04619" y="3156737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64577" y="1768157"/>
              <a:ext cx="636270" cy="80010"/>
            </a:xfrm>
            <a:custGeom>
              <a:avLst/>
              <a:gdLst/>
              <a:ahLst/>
              <a:cxnLst/>
              <a:rect l="l" t="t" r="r" b="b"/>
              <a:pathLst>
                <a:path w="636269" h="80010">
                  <a:moveTo>
                    <a:pt x="98463" y="79844"/>
                  </a:moveTo>
                  <a:lnTo>
                    <a:pt x="58597" y="45847"/>
                  </a:lnTo>
                  <a:lnTo>
                    <a:pt x="96862" y="10083"/>
                  </a:lnTo>
                  <a:lnTo>
                    <a:pt x="0" y="47193"/>
                  </a:lnTo>
                  <a:lnTo>
                    <a:pt x="98463" y="79844"/>
                  </a:lnTo>
                  <a:close/>
                </a:path>
                <a:path w="636269" h="80010">
                  <a:moveTo>
                    <a:pt x="636206" y="32664"/>
                  </a:moveTo>
                  <a:lnTo>
                    <a:pt x="537743" y="0"/>
                  </a:lnTo>
                  <a:lnTo>
                    <a:pt x="577608" y="33985"/>
                  </a:lnTo>
                  <a:lnTo>
                    <a:pt x="539343" y="69773"/>
                  </a:lnTo>
                  <a:lnTo>
                    <a:pt x="636206" y="32664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23176" y="1802142"/>
              <a:ext cx="519430" cy="12065"/>
            </a:xfrm>
            <a:custGeom>
              <a:avLst/>
              <a:gdLst/>
              <a:ahLst/>
              <a:cxnLst/>
              <a:rect l="l" t="t" r="r" b="b"/>
              <a:pathLst>
                <a:path w="519430" h="12064">
                  <a:moveTo>
                    <a:pt x="0" y="11861"/>
                  </a:moveTo>
                  <a:lnTo>
                    <a:pt x="519009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85354" y="2462339"/>
              <a:ext cx="605155" cy="75565"/>
            </a:xfrm>
            <a:custGeom>
              <a:avLst/>
              <a:gdLst/>
              <a:ahLst/>
              <a:cxnLst/>
              <a:rect l="l" t="t" r="r" b="b"/>
              <a:pathLst>
                <a:path w="605155" h="75564">
                  <a:moveTo>
                    <a:pt x="98145" y="0"/>
                  </a:moveTo>
                  <a:lnTo>
                    <a:pt x="0" y="33616"/>
                  </a:lnTo>
                  <a:lnTo>
                    <a:pt x="97231" y="69773"/>
                  </a:lnTo>
                  <a:lnTo>
                    <a:pt x="58610" y="34378"/>
                  </a:lnTo>
                  <a:lnTo>
                    <a:pt x="98145" y="0"/>
                  </a:lnTo>
                  <a:close/>
                </a:path>
                <a:path w="605155" h="75564">
                  <a:moveTo>
                    <a:pt x="604761" y="41490"/>
                  </a:moveTo>
                  <a:lnTo>
                    <a:pt x="507530" y="5334"/>
                  </a:lnTo>
                  <a:lnTo>
                    <a:pt x="546150" y="40728"/>
                  </a:lnTo>
                  <a:lnTo>
                    <a:pt x="506628" y="75107"/>
                  </a:lnTo>
                  <a:lnTo>
                    <a:pt x="604761" y="4149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43972" y="2496714"/>
              <a:ext cx="487680" cy="6350"/>
            </a:xfrm>
            <a:custGeom>
              <a:avLst/>
              <a:gdLst/>
              <a:ahLst/>
              <a:cxnLst/>
              <a:rect l="l" t="t" r="r" b="b"/>
              <a:pathLst>
                <a:path w="487680" h="6350">
                  <a:moveTo>
                    <a:pt x="0" y="0"/>
                  </a:moveTo>
                  <a:lnTo>
                    <a:pt x="487532" y="635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4514" y="2048052"/>
              <a:ext cx="71094" cy="31280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4619" y="994181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309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7083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0309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7083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599920" y="1297330"/>
            <a:ext cx="850265" cy="1708785"/>
            <a:chOff x="1599920" y="1297330"/>
            <a:chExt cx="850265" cy="1708785"/>
          </a:xfrm>
        </p:grpSpPr>
        <p:sp>
          <p:nvSpPr>
            <p:cNvPr id="63" name="object 63"/>
            <p:cNvSpPr/>
            <p:nvPr/>
          </p:nvSpPr>
          <p:spPr>
            <a:xfrm>
              <a:off x="1603095" y="1300505"/>
              <a:ext cx="0" cy="1702435"/>
            </a:xfrm>
            <a:custGeom>
              <a:avLst/>
              <a:gdLst/>
              <a:ahLst/>
              <a:cxnLst/>
              <a:rect l="l" t="t" r="r" b="b"/>
              <a:pathLst>
                <a:path h="1702435">
                  <a:moveTo>
                    <a:pt x="0" y="1702308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739900" y="956477"/>
            <a:ext cx="674370" cy="106362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44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16002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2700" marR="6350">
              <a:lnSpc>
                <a:spcPct val="111100"/>
              </a:lnSpc>
              <a:tabLst>
                <a:tab pos="565785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89633" y="2360834"/>
            <a:ext cx="749300" cy="641350"/>
            <a:chOff x="1689633" y="2360834"/>
            <a:chExt cx="749300" cy="641350"/>
          </a:xfrm>
        </p:grpSpPr>
        <p:sp>
          <p:nvSpPr>
            <p:cNvPr id="68" name="object 68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264161" y="2595670"/>
            <a:ext cx="1384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25" dirty="0">
                <a:latin typeface="Tahoma"/>
                <a:cs typeface="Tahoma"/>
              </a:rPr>
              <a:t>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27707" y="2394431"/>
            <a:ext cx="415925" cy="516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180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200"/>
              </a:lnSpc>
            </a:pPr>
            <a:r>
              <a:rPr sz="900" spc="-10" dirty="0">
                <a:latin typeface="Tahoma"/>
                <a:cs typeface="Tahoma"/>
              </a:rPr>
              <a:t>Unité </a:t>
            </a:r>
            <a:r>
              <a:rPr sz="900" spc="-25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570835" y="1300505"/>
            <a:ext cx="0" cy="1702435"/>
          </a:xfrm>
          <a:custGeom>
            <a:avLst/>
            <a:gdLst/>
            <a:ahLst/>
            <a:cxnLst/>
            <a:rect l="l" t="t" r="r" b="b"/>
            <a:pathLst>
              <a:path h="1702435">
                <a:moveTo>
                  <a:pt x="0" y="1702308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166719" y="1528411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1000" spc="44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000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Entrées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3155289" y="1404899"/>
            <a:ext cx="834390" cy="473075"/>
            <a:chOff x="3155289" y="1404899"/>
            <a:chExt cx="834390" cy="473075"/>
          </a:xfrm>
        </p:grpSpPr>
        <p:sp>
          <p:nvSpPr>
            <p:cNvPr id="75" name="object 75"/>
            <p:cNvSpPr/>
            <p:nvPr/>
          </p:nvSpPr>
          <p:spPr>
            <a:xfrm>
              <a:off x="3159099" y="1408709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4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966057" y="1408709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4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159099" y="1851431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171291" y="1419377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166719" y="2302600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Sorties</a:t>
            </a:r>
            <a:r>
              <a:rPr sz="10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39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064577" y="1650022"/>
            <a:ext cx="2917825" cy="1510030"/>
            <a:chOff x="1064577" y="1650022"/>
            <a:chExt cx="2917825" cy="1510030"/>
          </a:xfrm>
        </p:grpSpPr>
        <p:sp>
          <p:nvSpPr>
            <p:cNvPr id="81" name="object 81"/>
            <p:cNvSpPr/>
            <p:nvPr/>
          </p:nvSpPr>
          <p:spPr>
            <a:xfrm>
              <a:off x="3159099" y="2182901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3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66057" y="2182901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3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159099" y="2625623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171291" y="2193569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0309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7083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04619" y="3156737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64577" y="1768157"/>
              <a:ext cx="636270" cy="80010"/>
            </a:xfrm>
            <a:custGeom>
              <a:avLst/>
              <a:gdLst/>
              <a:ahLst/>
              <a:cxnLst/>
              <a:rect l="l" t="t" r="r" b="b"/>
              <a:pathLst>
                <a:path w="636269" h="80010">
                  <a:moveTo>
                    <a:pt x="98463" y="79844"/>
                  </a:moveTo>
                  <a:lnTo>
                    <a:pt x="58597" y="45847"/>
                  </a:lnTo>
                  <a:lnTo>
                    <a:pt x="96862" y="10083"/>
                  </a:lnTo>
                  <a:lnTo>
                    <a:pt x="0" y="47193"/>
                  </a:lnTo>
                  <a:lnTo>
                    <a:pt x="98463" y="79844"/>
                  </a:lnTo>
                  <a:close/>
                </a:path>
                <a:path w="636269" h="80010">
                  <a:moveTo>
                    <a:pt x="636206" y="32664"/>
                  </a:moveTo>
                  <a:lnTo>
                    <a:pt x="537743" y="0"/>
                  </a:lnTo>
                  <a:lnTo>
                    <a:pt x="577608" y="33985"/>
                  </a:lnTo>
                  <a:lnTo>
                    <a:pt x="539343" y="69773"/>
                  </a:lnTo>
                  <a:lnTo>
                    <a:pt x="636206" y="32664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23176" y="1802142"/>
              <a:ext cx="519430" cy="12065"/>
            </a:xfrm>
            <a:custGeom>
              <a:avLst/>
              <a:gdLst/>
              <a:ahLst/>
              <a:cxnLst/>
              <a:rect l="l" t="t" r="r" b="b"/>
              <a:pathLst>
                <a:path w="519430" h="12064">
                  <a:moveTo>
                    <a:pt x="0" y="11861"/>
                  </a:moveTo>
                  <a:lnTo>
                    <a:pt x="519009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85354" y="2462339"/>
              <a:ext cx="605155" cy="75565"/>
            </a:xfrm>
            <a:custGeom>
              <a:avLst/>
              <a:gdLst/>
              <a:ahLst/>
              <a:cxnLst/>
              <a:rect l="l" t="t" r="r" b="b"/>
              <a:pathLst>
                <a:path w="605155" h="75564">
                  <a:moveTo>
                    <a:pt x="98145" y="0"/>
                  </a:moveTo>
                  <a:lnTo>
                    <a:pt x="0" y="33616"/>
                  </a:lnTo>
                  <a:lnTo>
                    <a:pt x="97231" y="69773"/>
                  </a:lnTo>
                  <a:lnTo>
                    <a:pt x="58610" y="34378"/>
                  </a:lnTo>
                  <a:lnTo>
                    <a:pt x="98145" y="0"/>
                  </a:lnTo>
                  <a:close/>
                </a:path>
                <a:path w="605155" h="75564">
                  <a:moveTo>
                    <a:pt x="604761" y="41490"/>
                  </a:moveTo>
                  <a:lnTo>
                    <a:pt x="507530" y="5334"/>
                  </a:lnTo>
                  <a:lnTo>
                    <a:pt x="546150" y="40728"/>
                  </a:lnTo>
                  <a:lnTo>
                    <a:pt x="506628" y="75107"/>
                  </a:lnTo>
                  <a:lnTo>
                    <a:pt x="604761" y="4149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43972" y="2496714"/>
              <a:ext cx="487680" cy="6350"/>
            </a:xfrm>
            <a:custGeom>
              <a:avLst/>
              <a:gdLst/>
              <a:ahLst/>
              <a:cxnLst/>
              <a:rect l="l" t="t" r="r" b="b"/>
              <a:pathLst>
                <a:path w="487680" h="6350">
                  <a:moveTo>
                    <a:pt x="0" y="0"/>
                  </a:moveTo>
                  <a:lnTo>
                    <a:pt x="487532" y="635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4514" y="2048052"/>
              <a:ext cx="71094" cy="312807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2450007" y="1664423"/>
              <a:ext cx="99695" cy="69850"/>
            </a:xfrm>
            <a:custGeom>
              <a:avLst/>
              <a:gdLst/>
              <a:ahLst/>
              <a:cxnLst/>
              <a:rect l="l" t="t" r="r" b="b"/>
              <a:pathLst>
                <a:path w="99694" h="69850">
                  <a:moveTo>
                    <a:pt x="95440" y="0"/>
                  </a:moveTo>
                  <a:lnTo>
                    <a:pt x="0" y="40652"/>
                  </a:lnTo>
                  <a:lnTo>
                    <a:pt x="99593" y="69659"/>
                  </a:lnTo>
                  <a:lnTo>
                    <a:pt x="58508" y="37160"/>
                  </a:lnTo>
                  <a:lnTo>
                    <a:pt x="9544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08516" y="1662722"/>
              <a:ext cx="650875" cy="39370"/>
            </a:xfrm>
            <a:custGeom>
              <a:avLst/>
              <a:gdLst/>
              <a:ahLst/>
              <a:cxnLst/>
              <a:rect l="l" t="t" r="r" b="b"/>
              <a:pathLst>
                <a:path w="650875" h="39369">
                  <a:moveTo>
                    <a:pt x="650735" y="0"/>
                  </a:moveTo>
                  <a:lnTo>
                    <a:pt x="0" y="38862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37997"/>
            <a:ext cx="4457065" cy="198755"/>
          </a:xfrm>
          <a:custGeom>
            <a:avLst/>
            <a:gdLst/>
            <a:ahLst/>
            <a:cxnLst/>
            <a:rect l="l" t="t" r="r" b="b"/>
            <a:pathLst>
              <a:path w="4457065" h="198755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98361"/>
                </a:lnTo>
                <a:lnTo>
                  <a:pt x="4456610" y="198361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16721"/>
            <a:ext cx="33813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Schéma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représentant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l’architecture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62927"/>
            <a:ext cx="4513580" cy="2493010"/>
            <a:chOff x="75688" y="762927"/>
            <a:chExt cx="4513580" cy="2493010"/>
          </a:xfrm>
        </p:grpSpPr>
        <p:sp>
          <p:nvSpPr>
            <p:cNvPr id="7" name="object 7"/>
            <p:cNvSpPr/>
            <p:nvPr/>
          </p:nvSpPr>
          <p:spPr>
            <a:xfrm>
              <a:off x="75688" y="92240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25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315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3789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4424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4415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42902"/>
              <a:ext cx="112713" cy="1127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30202"/>
              <a:ext cx="125412" cy="1254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1855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008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071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135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198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262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32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38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4529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8197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8515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8832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9150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9467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9785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0102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0420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0737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1055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1372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1690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2007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2325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2960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2642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832243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689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5689" y="23164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83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22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61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45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84" y="832231"/>
              <a:ext cx="9525" cy="2316480"/>
            </a:xfrm>
            <a:custGeom>
              <a:avLst/>
              <a:gdLst/>
              <a:ahLst/>
              <a:cxnLst/>
              <a:rect l="l" t="t" r="r" b="b"/>
              <a:pathLst>
                <a:path w="9525" h="2316480">
                  <a:moveTo>
                    <a:pt x="0" y="2316479"/>
                  </a:moveTo>
                  <a:lnTo>
                    <a:pt x="9524" y="23164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164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24" y="832231"/>
              <a:ext cx="5715" cy="2316480"/>
            </a:xfrm>
            <a:custGeom>
              <a:avLst/>
              <a:gdLst/>
              <a:ahLst/>
              <a:cxnLst/>
              <a:rect l="l" t="t" r="r" b="b"/>
              <a:pathLst>
                <a:path w="5714" h="2316480">
                  <a:moveTo>
                    <a:pt x="5105" y="0"/>
                  </a:moveTo>
                  <a:lnTo>
                    <a:pt x="0" y="0"/>
                  </a:lnTo>
                  <a:lnTo>
                    <a:pt x="0" y="2316479"/>
                  </a:lnTo>
                  <a:lnTo>
                    <a:pt x="5105" y="2316479"/>
                  </a:lnTo>
                  <a:lnTo>
                    <a:pt x="510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67740"/>
              <a:ext cx="4457065" cy="2232025"/>
            </a:xfrm>
            <a:custGeom>
              <a:avLst/>
              <a:gdLst/>
              <a:ahLst/>
              <a:cxnLst/>
              <a:rect l="l" t="t" r="r" b="b"/>
              <a:pathLst>
                <a:path w="4457065" h="2232025">
                  <a:moveTo>
                    <a:pt x="4456610" y="0"/>
                  </a:moveTo>
                  <a:lnTo>
                    <a:pt x="0" y="0"/>
                  </a:lnTo>
                  <a:lnTo>
                    <a:pt x="0" y="2180718"/>
                  </a:lnTo>
                  <a:lnTo>
                    <a:pt x="4009" y="2200442"/>
                  </a:lnTo>
                  <a:lnTo>
                    <a:pt x="14924" y="2216595"/>
                  </a:lnTo>
                  <a:lnTo>
                    <a:pt x="31079" y="2227509"/>
                  </a:lnTo>
                  <a:lnTo>
                    <a:pt x="50804" y="2231518"/>
                  </a:lnTo>
                  <a:lnTo>
                    <a:pt x="4405810" y="2231518"/>
                  </a:lnTo>
                  <a:lnTo>
                    <a:pt x="4425535" y="2227509"/>
                  </a:lnTo>
                  <a:lnTo>
                    <a:pt x="4441688" y="2216595"/>
                  </a:lnTo>
                  <a:lnTo>
                    <a:pt x="4452602" y="2200442"/>
                  </a:lnTo>
                  <a:lnTo>
                    <a:pt x="4456610" y="218071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20077"/>
              <a:ext cx="0" cy="2347595"/>
            </a:xfrm>
            <a:custGeom>
              <a:avLst/>
              <a:gdLst/>
              <a:ahLst/>
              <a:cxnLst/>
              <a:rect l="l" t="t" r="r" b="b"/>
              <a:pathLst>
                <a:path h="2347595">
                  <a:moveTo>
                    <a:pt x="0" y="23474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073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946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8197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6292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4619" y="994181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309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70835" y="99265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0309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70835" y="1143533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80">
                  <a:moveTo>
                    <a:pt x="0" y="156972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07551" y="1411960"/>
            <a:ext cx="805180" cy="1165225"/>
          </a:xfrm>
          <a:prstGeom prst="rect">
            <a:avLst/>
          </a:prstGeom>
          <a:solidFill>
            <a:srgbClr val="FFFFFF"/>
          </a:solidFill>
          <a:ln w="885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  <a:spcBef>
                <a:spcPts val="5"/>
              </a:spcBef>
            </a:pPr>
            <a:r>
              <a:rPr sz="1000" spc="660" dirty="0">
                <a:solidFill>
                  <a:srgbClr val="FF0000"/>
                </a:solidFill>
                <a:latin typeface="Arial"/>
                <a:cs typeface="Arial"/>
              </a:rPr>
              <a:t>�</a:t>
            </a:r>
            <a:r>
              <a:rPr sz="10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Mémoire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599920" y="1297330"/>
            <a:ext cx="850265" cy="1708785"/>
            <a:chOff x="1599920" y="1297330"/>
            <a:chExt cx="850265" cy="1708785"/>
          </a:xfrm>
        </p:grpSpPr>
        <p:sp>
          <p:nvSpPr>
            <p:cNvPr id="63" name="object 63"/>
            <p:cNvSpPr/>
            <p:nvPr/>
          </p:nvSpPr>
          <p:spPr>
            <a:xfrm>
              <a:off x="1603095" y="1300505"/>
              <a:ext cx="0" cy="1702435"/>
            </a:xfrm>
            <a:custGeom>
              <a:avLst/>
              <a:gdLst/>
              <a:ahLst/>
              <a:cxnLst/>
              <a:rect l="l" t="t" r="r" b="b"/>
              <a:pathLst>
                <a:path h="1702435">
                  <a:moveTo>
                    <a:pt x="0" y="1702308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06651" y="1413167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74"/>
                  </a:moveTo>
                  <a:lnTo>
                    <a:pt x="0" y="94272"/>
                  </a:lnTo>
                  <a:lnTo>
                    <a:pt x="7409" y="57575"/>
                  </a:lnTo>
                  <a:lnTo>
                    <a:pt x="27616" y="27609"/>
                  </a:lnTo>
                  <a:lnTo>
                    <a:pt x="57585" y="7407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07"/>
                  </a:lnTo>
                  <a:lnTo>
                    <a:pt x="708945" y="27609"/>
                  </a:lnTo>
                  <a:lnTo>
                    <a:pt x="729152" y="57575"/>
                  </a:lnTo>
                  <a:lnTo>
                    <a:pt x="736561" y="94272"/>
                  </a:lnTo>
                  <a:lnTo>
                    <a:pt x="736561" y="534276"/>
                  </a:lnTo>
                  <a:lnTo>
                    <a:pt x="729152" y="570975"/>
                  </a:lnTo>
                  <a:lnTo>
                    <a:pt x="708945" y="600944"/>
                  </a:lnTo>
                  <a:lnTo>
                    <a:pt x="678976" y="621151"/>
                  </a:lnTo>
                  <a:lnTo>
                    <a:pt x="642277" y="628561"/>
                  </a:lnTo>
                  <a:lnTo>
                    <a:pt x="94284" y="628561"/>
                  </a:lnTo>
                  <a:lnTo>
                    <a:pt x="57585" y="621151"/>
                  </a:lnTo>
                  <a:lnTo>
                    <a:pt x="27616" y="600944"/>
                  </a:lnTo>
                  <a:lnTo>
                    <a:pt x="7409" y="570975"/>
                  </a:lnTo>
                  <a:lnTo>
                    <a:pt x="0" y="534276"/>
                  </a:lnTo>
                  <a:lnTo>
                    <a:pt x="0" y="314274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14639" y="1419491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58"/>
                  </a:lnTo>
                  <a:lnTo>
                    <a:pt x="7260" y="56423"/>
                  </a:lnTo>
                  <a:lnTo>
                    <a:pt x="0" y="92379"/>
                  </a:lnTo>
                  <a:lnTo>
                    <a:pt x="0" y="307949"/>
                  </a:lnTo>
                  <a:lnTo>
                    <a:pt x="0" y="523519"/>
                  </a:lnTo>
                  <a:lnTo>
                    <a:pt x="7260" y="559483"/>
                  </a:lnTo>
                  <a:lnTo>
                    <a:pt x="27060" y="588851"/>
                  </a:lnTo>
                  <a:lnTo>
                    <a:pt x="56428" y="608651"/>
                  </a:lnTo>
                  <a:lnTo>
                    <a:pt x="92392" y="615911"/>
                  </a:lnTo>
                  <a:lnTo>
                    <a:pt x="631532" y="615911"/>
                  </a:lnTo>
                  <a:lnTo>
                    <a:pt x="667491" y="608651"/>
                  </a:lnTo>
                  <a:lnTo>
                    <a:pt x="696860" y="588851"/>
                  </a:lnTo>
                  <a:lnTo>
                    <a:pt x="716663" y="559483"/>
                  </a:lnTo>
                  <a:lnTo>
                    <a:pt x="723925" y="523519"/>
                  </a:lnTo>
                  <a:lnTo>
                    <a:pt x="723925" y="92379"/>
                  </a:lnTo>
                  <a:lnTo>
                    <a:pt x="716663" y="56423"/>
                  </a:lnTo>
                  <a:lnTo>
                    <a:pt x="696860" y="27058"/>
                  </a:lnTo>
                  <a:lnTo>
                    <a:pt x="667491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739900" y="956477"/>
            <a:ext cx="674370" cy="106362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44"/>
              </a:spcBef>
            </a:pPr>
            <a:r>
              <a:rPr sz="1000" spc="605" dirty="0">
                <a:solidFill>
                  <a:srgbClr val="0000FF"/>
                </a:solidFill>
                <a:latin typeface="Arial"/>
                <a:cs typeface="Arial"/>
              </a:rPr>
              <a:t>*</a:t>
            </a:r>
            <a:r>
              <a:rPr sz="1000" spc="2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00FF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 marL="160020">
              <a:lnSpc>
                <a:spcPct val="100000"/>
              </a:lnSpc>
              <a:spcBef>
                <a:spcPts val="680"/>
              </a:spcBef>
            </a:pPr>
            <a:r>
              <a:rPr sz="1200" spc="135" dirty="0">
                <a:solidFill>
                  <a:srgbClr val="681900"/>
                </a:solidFill>
                <a:latin typeface="Cambria"/>
                <a:cs typeface="Cambria"/>
              </a:rPr>
              <a:t>ual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900" dirty="0">
                <a:latin typeface="Tahoma"/>
                <a:cs typeface="Tahoma"/>
              </a:rPr>
              <a:t>Unité</a:t>
            </a:r>
            <a:r>
              <a:rPr sz="900" spc="195" dirty="0">
                <a:latin typeface="Tahoma"/>
                <a:cs typeface="Tahoma"/>
              </a:rPr>
              <a:t>  </a:t>
            </a:r>
            <a:r>
              <a:rPr sz="900" spc="-10" dirty="0">
                <a:latin typeface="Tahoma"/>
                <a:cs typeface="Tahoma"/>
              </a:rPr>
              <a:t>arith-</a:t>
            </a:r>
            <a:endParaRPr sz="900">
              <a:latin typeface="Tahoma"/>
              <a:cs typeface="Tahoma"/>
            </a:endParaRPr>
          </a:p>
          <a:p>
            <a:pPr marL="12700" marR="6350">
              <a:lnSpc>
                <a:spcPct val="111100"/>
              </a:lnSpc>
              <a:tabLst>
                <a:tab pos="565785" algn="l"/>
              </a:tabLst>
            </a:pPr>
            <a:r>
              <a:rPr sz="900" spc="-10" dirty="0">
                <a:latin typeface="Tahoma"/>
                <a:cs typeface="Tahoma"/>
              </a:rPr>
              <a:t>métique</a:t>
            </a:r>
            <a:r>
              <a:rPr sz="900" dirty="0">
                <a:latin typeface="Tahoma"/>
                <a:cs typeface="Tahoma"/>
              </a:rPr>
              <a:t>	</a:t>
            </a:r>
            <a:r>
              <a:rPr sz="900" spc="-35" dirty="0">
                <a:latin typeface="Tahoma"/>
                <a:cs typeface="Tahoma"/>
              </a:rPr>
              <a:t>et </a:t>
            </a:r>
            <a:r>
              <a:rPr sz="900" spc="-10" dirty="0">
                <a:latin typeface="Tahoma"/>
                <a:cs typeface="Tahoma"/>
              </a:rPr>
              <a:t>logique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89633" y="2360834"/>
            <a:ext cx="749300" cy="641350"/>
            <a:chOff x="1689633" y="2360834"/>
            <a:chExt cx="749300" cy="641350"/>
          </a:xfrm>
        </p:grpSpPr>
        <p:sp>
          <p:nvSpPr>
            <p:cNvPr id="68" name="object 68"/>
            <p:cNvSpPr/>
            <p:nvPr/>
          </p:nvSpPr>
          <p:spPr>
            <a:xfrm>
              <a:off x="1695983" y="2367184"/>
              <a:ext cx="736600" cy="628650"/>
            </a:xfrm>
            <a:custGeom>
              <a:avLst/>
              <a:gdLst/>
              <a:ahLst/>
              <a:cxnLst/>
              <a:rect l="l" t="t" r="r" b="b"/>
              <a:pathLst>
                <a:path w="736600" h="628650">
                  <a:moveTo>
                    <a:pt x="0" y="314285"/>
                  </a:moveTo>
                  <a:lnTo>
                    <a:pt x="0" y="94287"/>
                  </a:lnTo>
                  <a:lnTo>
                    <a:pt x="7409" y="57587"/>
                  </a:lnTo>
                  <a:lnTo>
                    <a:pt x="27616" y="27617"/>
                  </a:lnTo>
                  <a:lnTo>
                    <a:pt x="57585" y="7410"/>
                  </a:lnTo>
                  <a:lnTo>
                    <a:pt x="94284" y="0"/>
                  </a:lnTo>
                  <a:lnTo>
                    <a:pt x="642277" y="0"/>
                  </a:lnTo>
                  <a:lnTo>
                    <a:pt x="678976" y="7410"/>
                  </a:lnTo>
                  <a:lnTo>
                    <a:pt x="708945" y="27617"/>
                  </a:lnTo>
                  <a:lnTo>
                    <a:pt x="729152" y="57587"/>
                  </a:lnTo>
                  <a:lnTo>
                    <a:pt x="736561" y="94287"/>
                  </a:lnTo>
                  <a:lnTo>
                    <a:pt x="736561" y="534282"/>
                  </a:lnTo>
                  <a:lnTo>
                    <a:pt x="729152" y="570982"/>
                  </a:lnTo>
                  <a:lnTo>
                    <a:pt x="708945" y="600952"/>
                  </a:lnTo>
                  <a:lnTo>
                    <a:pt x="678976" y="621159"/>
                  </a:lnTo>
                  <a:lnTo>
                    <a:pt x="642277" y="628569"/>
                  </a:lnTo>
                  <a:lnTo>
                    <a:pt x="94284" y="628569"/>
                  </a:lnTo>
                  <a:lnTo>
                    <a:pt x="57585" y="621159"/>
                  </a:lnTo>
                  <a:lnTo>
                    <a:pt x="27616" y="600952"/>
                  </a:lnTo>
                  <a:lnTo>
                    <a:pt x="7409" y="570982"/>
                  </a:lnTo>
                  <a:lnTo>
                    <a:pt x="0" y="534282"/>
                  </a:lnTo>
                  <a:lnTo>
                    <a:pt x="0" y="314285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02447" y="2373509"/>
              <a:ext cx="724535" cy="615950"/>
            </a:xfrm>
            <a:custGeom>
              <a:avLst/>
              <a:gdLst/>
              <a:ahLst/>
              <a:cxnLst/>
              <a:rect l="l" t="t" r="r" b="b"/>
              <a:pathLst>
                <a:path w="724535" h="615950">
                  <a:moveTo>
                    <a:pt x="631532" y="0"/>
                  </a:moveTo>
                  <a:lnTo>
                    <a:pt x="92392" y="0"/>
                  </a:lnTo>
                  <a:lnTo>
                    <a:pt x="56428" y="7260"/>
                  </a:lnTo>
                  <a:lnTo>
                    <a:pt x="27060" y="27060"/>
                  </a:lnTo>
                  <a:lnTo>
                    <a:pt x="7260" y="56427"/>
                  </a:lnTo>
                  <a:lnTo>
                    <a:pt x="0" y="92388"/>
                  </a:lnTo>
                  <a:lnTo>
                    <a:pt x="0" y="307961"/>
                  </a:lnTo>
                  <a:lnTo>
                    <a:pt x="0" y="523528"/>
                  </a:lnTo>
                  <a:lnTo>
                    <a:pt x="7260" y="559489"/>
                  </a:lnTo>
                  <a:lnTo>
                    <a:pt x="27060" y="588855"/>
                  </a:lnTo>
                  <a:lnTo>
                    <a:pt x="56428" y="608655"/>
                  </a:lnTo>
                  <a:lnTo>
                    <a:pt x="92392" y="615915"/>
                  </a:lnTo>
                  <a:lnTo>
                    <a:pt x="631532" y="615915"/>
                  </a:lnTo>
                  <a:lnTo>
                    <a:pt x="667489" y="608655"/>
                  </a:lnTo>
                  <a:lnTo>
                    <a:pt x="696853" y="588855"/>
                  </a:lnTo>
                  <a:lnTo>
                    <a:pt x="716652" y="559489"/>
                  </a:lnTo>
                  <a:lnTo>
                    <a:pt x="723912" y="523528"/>
                  </a:lnTo>
                  <a:lnTo>
                    <a:pt x="723912" y="92388"/>
                  </a:lnTo>
                  <a:lnTo>
                    <a:pt x="716652" y="56427"/>
                  </a:lnTo>
                  <a:lnTo>
                    <a:pt x="696853" y="27060"/>
                  </a:lnTo>
                  <a:lnTo>
                    <a:pt x="667489" y="7260"/>
                  </a:lnTo>
                  <a:lnTo>
                    <a:pt x="63153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264161" y="2595670"/>
            <a:ext cx="1384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25" dirty="0">
                <a:latin typeface="Tahoma"/>
                <a:cs typeface="Tahoma"/>
              </a:rPr>
              <a:t>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27707" y="2394431"/>
            <a:ext cx="415925" cy="516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180"/>
              </a:spcBef>
            </a:pPr>
            <a:r>
              <a:rPr sz="1200" spc="90" dirty="0">
                <a:solidFill>
                  <a:srgbClr val="681900"/>
                </a:solidFill>
                <a:latin typeface="Cambria"/>
                <a:cs typeface="Cambria"/>
              </a:rPr>
              <a:t>uc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200"/>
              </a:lnSpc>
            </a:pPr>
            <a:r>
              <a:rPr sz="900" spc="-10" dirty="0">
                <a:latin typeface="Tahoma"/>
                <a:cs typeface="Tahoma"/>
              </a:rPr>
              <a:t>Unité </a:t>
            </a:r>
            <a:r>
              <a:rPr sz="900" spc="-25" dirty="0">
                <a:latin typeface="Tahoma"/>
                <a:cs typeface="Tahoma"/>
              </a:rPr>
              <a:t>contrôle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570835" y="1300505"/>
            <a:ext cx="0" cy="1702435"/>
          </a:xfrm>
          <a:custGeom>
            <a:avLst/>
            <a:gdLst/>
            <a:ahLst/>
            <a:cxnLst/>
            <a:rect l="l" t="t" r="r" b="b"/>
            <a:pathLst>
              <a:path h="1702435">
                <a:moveTo>
                  <a:pt x="0" y="1702308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166719" y="1528411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1000" spc="44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000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Entrées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3155289" y="1404899"/>
            <a:ext cx="834390" cy="473075"/>
            <a:chOff x="3155289" y="1404899"/>
            <a:chExt cx="834390" cy="473075"/>
          </a:xfrm>
        </p:grpSpPr>
        <p:sp>
          <p:nvSpPr>
            <p:cNvPr id="75" name="object 75"/>
            <p:cNvSpPr/>
            <p:nvPr/>
          </p:nvSpPr>
          <p:spPr>
            <a:xfrm>
              <a:off x="3159099" y="1408709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4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966057" y="1408709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4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159099" y="1851431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171291" y="1419377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166719" y="2302600"/>
            <a:ext cx="795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Sorties</a:t>
            </a:r>
            <a:r>
              <a:rPr sz="10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39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064577" y="1650022"/>
            <a:ext cx="2917825" cy="1510030"/>
            <a:chOff x="1064577" y="1650022"/>
            <a:chExt cx="2917825" cy="1510030"/>
          </a:xfrm>
        </p:grpSpPr>
        <p:sp>
          <p:nvSpPr>
            <p:cNvPr id="81" name="object 81"/>
            <p:cNvSpPr/>
            <p:nvPr/>
          </p:nvSpPr>
          <p:spPr>
            <a:xfrm>
              <a:off x="3159099" y="2182901"/>
              <a:ext cx="809625" cy="443865"/>
            </a:xfrm>
            <a:custGeom>
              <a:avLst/>
              <a:gdLst/>
              <a:ahLst/>
              <a:cxnLst/>
              <a:rect l="l" t="t" r="r" b="b"/>
              <a:pathLst>
                <a:path w="809625" h="443864">
                  <a:moveTo>
                    <a:pt x="0" y="761"/>
                  </a:moveTo>
                  <a:lnTo>
                    <a:pt x="809244" y="761"/>
                  </a:lnTo>
                </a:path>
                <a:path w="809625" h="443864">
                  <a:moveTo>
                    <a:pt x="3809" y="443483"/>
                  </a:moveTo>
                  <a:lnTo>
                    <a:pt x="3809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66057" y="2182901"/>
              <a:ext cx="0" cy="443865"/>
            </a:xfrm>
            <a:custGeom>
              <a:avLst/>
              <a:gdLst/>
              <a:ahLst/>
              <a:cxnLst/>
              <a:rect l="l" t="t" r="r" b="b"/>
              <a:pathLst>
                <a:path h="443864">
                  <a:moveTo>
                    <a:pt x="0" y="443483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159099" y="2625623"/>
              <a:ext cx="809625" cy="0"/>
            </a:xfrm>
            <a:custGeom>
              <a:avLst/>
              <a:gdLst/>
              <a:ahLst/>
              <a:cxnLst/>
              <a:rect l="l" t="t" r="r" b="b"/>
              <a:pathLst>
                <a:path w="809625">
                  <a:moveTo>
                    <a:pt x="0" y="0"/>
                  </a:moveTo>
                  <a:lnTo>
                    <a:pt x="809244" y="0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171291" y="2193569"/>
              <a:ext cx="809625" cy="449580"/>
            </a:xfrm>
            <a:custGeom>
              <a:avLst/>
              <a:gdLst/>
              <a:ahLst/>
              <a:cxnLst/>
              <a:rect l="l" t="t" r="r" b="b"/>
              <a:pathLst>
                <a:path w="809625" h="449580">
                  <a:moveTo>
                    <a:pt x="802386" y="449580"/>
                  </a:moveTo>
                  <a:lnTo>
                    <a:pt x="802386" y="0"/>
                  </a:lnTo>
                </a:path>
                <a:path w="809625" h="449580">
                  <a:moveTo>
                    <a:pt x="0" y="441198"/>
                  </a:moveTo>
                  <a:lnTo>
                    <a:pt x="809244" y="441198"/>
                  </a:lnTo>
                </a:path>
              </a:pathLst>
            </a:custGeom>
            <a:ln w="16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0309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70835" y="300281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399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04619" y="3156737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64577" y="1768157"/>
              <a:ext cx="636270" cy="80010"/>
            </a:xfrm>
            <a:custGeom>
              <a:avLst/>
              <a:gdLst/>
              <a:ahLst/>
              <a:cxnLst/>
              <a:rect l="l" t="t" r="r" b="b"/>
              <a:pathLst>
                <a:path w="636269" h="80010">
                  <a:moveTo>
                    <a:pt x="98463" y="79844"/>
                  </a:moveTo>
                  <a:lnTo>
                    <a:pt x="58597" y="45847"/>
                  </a:lnTo>
                  <a:lnTo>
                    <a:pt x="96862" y="10083"/>
                  </a:lnTo>
                  <a:lnTo>
                    <a:pt x="0" y="47193"/>
                  </a:lnTo>
                  <a:lnTo>
                    <a:pt x="98463" y="79844"/>
                  </a:lnTo>
                  <a:close/>
                </a:path>
                <a:path w="636269" h="80010">
                  <a:moveTo>
                    <a:pt x="636206" y="32664"/>
                  </a:moveTo>
                  <a:lnTo>
                    <a:pt x="537743" y="0"/>
                  </a:lnTo>
                  <a:lnTo>
                    <a:pt x="577608" y="33985"/>
                  </a:lnTo>
                  <a:lnTo>
                    <a:pt x="539343" y="69773"/>
                  </a:lnTo>
                  <a:lnTo>
                    <a:pt x="636206" y="32664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23176" y="1802142"/>
              <a:ext cx="519430" cy="12065"/>
            </a:xfrm>
            <a:custGeom>
              <a:avLst/>
              <a:gdLst/>
              <a:ahLst/>
              <a:cxnLst/>
              <a:rect l="l" t="t" r="r" b="b"/>
              <a:pathLst>
                <a:path w="519430" h="12064">
                  <a:moveTo>
                    <a:pt x="0" y="11861"/>
                  </a:moveTo>
                  <a:lnTo>
                    <a:pt x="519009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85354" y="2462339"/>
              <a:ext cx="605155" cy="75565"/>
            </a:xfrm>
            <a:custGeom>
              <a:avLst/>
              <a:gdLst/>
              <a:ahLst/>
              <a:cxnLst/>
              <a:rect l="l" t="t" r="r" b="b"/>
              <a:pathLst>
                <a:path w="605155" h="75564">
                  <a:moveTo>
                    <a:pt x="98145" y="0"/>
                  </a:moveTo>
                  <a:lnTo>
                    <a:pt x="0" y="33616"/>
                  </a:lnTo>
                  <a:lnTo>
                    <a:pt x="97231" y="69773"/>
                  </a:lnTo>
                  <a:lnTo>
                    <a:pt x="58610" y="34378"/>
                  </a:lnTo>
                  <a:lnTo>
                    <a:pt x="98145" y="0"/>
                  </a:lnTo>
                  <a:close/>
                </a:path>
                <a:path w="605155" h="75564">
                  <a:moveTo>
                    <a:pt x="604761" y="41490"/>
                  </a:moveTo>
                  <a:lnTo>
                    <a:pt x="507530" y="5334"/>
                  </a:lnTo>
                  <a:lnTo>
                    <a:pt x="546150" y="40728"/>
                  </a:lnTo>
                  <a:lnTo>
                    <a:pt x="506628" y="75107"/>
                  </a:lnTo>
                  <a:lnTo>
                    <a:pt x="604761" y="4149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43972" y="2496714"/>
              <a:ext cx="487680" cy="6350"/>
            </a:xfrm>
            <a:custGeom>
              <a:avLst/>
              <a:gdLst/>
              <a:ahLst/>
              <a:cxnLst/>
              <a:rect l="l" t="t" r="r" b="b"/>
              <a:pathLst>
                <a:path w="487680" h="6350">
                  <a:moveTo>
                    <a:pt x="0" y="0"/>
                  </a:moveTo>
                  <a:lnTo>
                    <a:pt x="487532" y="635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4514" y="2048052"/>
              <a:ext cx="71094" cy="312807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2450007" y="1664423"/>
              <a:ext cx="99695" cy="69850"/>
            </a:xfrm>
            <a:custGeom>
              <a:avLst/>
              <a:gdLst/>
              <a:ahLst/>
              <a:cxnLst/>
              <a:rect l="l" t="t" r="r" b="b"/>
              <a:pathLst>
                <a:path w="99694" h="69850">
                  <a:moveTo>
                    <a:pt x="95440" y="0"/>
                  </a:moveTo>
                  <a:lnTo>
                    <a:pt x="0" y="40652"/>
                  </a:lnTo>
                  <a:lnTo>
                    <a:pt x="99593" y="69659"/>
                  </a:lnTo>
                  <a:lnTo>
                    <a:pt x="58508" y="37160"/>
                  </a:lnTo>
                  <a:lnTo>
                    <a:pt x="9544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08516" y="1662722"/>
              <a:ext cx="650875" cy="39370"/>
            </a:xfrm>
            <a:custGeom>
              <a:avLst/>
              <a:gdLst/>
              <a:ahLst/>
              <a:cxnLst/>
              <a:rect l="l" t="t" r="r" b="b"/>
              <a:pathLst>
                <a:path w="650875" h="39369">
                  <a:moveTo>
                    <a:pt x="650735" y="0"/>
                  </a:moveTo>
                  <a:lnTo>
                    <a:pt x="0" y="38862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064814" y="2222454"/>
              <a:ext cx="100965" cy="83820"/>
            </a:xfrm>
            <a:custGeom>
              <a:avLst/>
              <a:gdLst/>
              <a:ahLst/>
              <a:cxnLst/>
              <a:rect l="l" t="t" r="r" b="b"/>
              <a:pathLst>
                <a:path w="100964" h="83819">
                  <a:moveTo>
                    <a:pt x="39154" y="0"/>
                  </a:moveTo>
                  <a:lnTo>
                    <a:pt x="51930" y="50805"/>
                  </a:lnTo>
                  <a:lnTo>
                    <a:pt x="0" y="57755"/>
                  </a:lnTo>
                  <a:lnTo>
                    <a:pt x="100444" y="83695"/>
                  </a:lnTo>
                  <a:lnTo>
                    <a:pt x="39154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444000" y="1817179"/>
              <a:ext cx="673100" cy="456565"/>
            </a:xfrm>
            <a:custGeom>
              <a:avLst/>
              <a:gdLst/>
              <a:ahLst/>
              <a:cxnLst/>
              <a:rect l="l" t="t" r="r" b="b"/>
              <a:pathLst>
                <a:path w="673100" h="456564">
                  <a:moveTo>
                    <a:pt x="0" y="0"/>
                  </a:moveTo>
                  <a:lnTo>
                    <a:pt x="672744" y="456079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0094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78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-25" dirty="0"/>
              <a:t>Modèle</a:t>
            </a:r>
            <a:r>
              <a:rPr spc="25" dirty="0"/>
              <a:t> </a:t>
            </a:r>
            <a:r>
              <a:rPr dirty="0"/>
              <a:t>de</a:t>
            </a:r>
            <a:r>
              <a:rPr spc="40" dirty="0"/>
              <a:t> </a:t>
            </a:r>
            <a:r>
              <a:rPr dirty="0"/>
              <a:t>Von</a:t>
            </a:r>
            <a:r>
              <a:rPr spc="40" dirty="0"/>
              <a:t> </a:t>
            </a:r>
            <a:r>
              <a:rPr spc="-10" dirty="0"/>
              <a:t>Neumann</a:t>
            </a: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ordinateurs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modernes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sont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construits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autour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d’un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modèle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défini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par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le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mathématicien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John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Von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Neumann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1945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appelé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195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ce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modèle,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l’ordinateur </a:t>
            </a:r>
            <a:r>
              <a:rPr sz="1000" spc="-75" dirty="0">
                <a:solidFill>
                  <a:srgbClr val="000000"/>
                </a:solidFill>
                <a:latin typeface="Tahoma"/>
                <a:cs typeface="Tahoma"/>
              </a:rPr>
              <a:t>se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décompose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5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parties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distinctes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65073"/>
            <a:ext cx="4513580" cy="1949450"/>
            <a:chOff x="75688" y="965073"/>
            <a:chExt cx="4513580" cy="1949450"/>
          </a:xfrm>
        </p:grpSpPr>
        <p:sp>
          <p:nvSpPr>
            <p:cNvPr id="5" name="object 5"/>
            <p:cNvSpPr/>
            <p:nvPr/>
          </p:nvSpPr>
          <p:spPr>
            <a:xfrm>
              <a:off x="75689" y="96507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497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522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586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649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713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7123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015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888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451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594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658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721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785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848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9121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9756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03916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4"/>
                  </a:moveTo>
                  <a:lnTo>
                    <a:pt x="4304535" y="476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0954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32"/>
                  </a:lnTo>
                  <a:lnTo>
                    <a:pt x="35920" y="14884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1272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1589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1907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13"/>
                  </a:lnTo>
                  <a:lnTo>
                    <a:pt x="29186" y="12093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2224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2542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2859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3177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3494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3812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4129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4447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4764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5082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95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5717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059560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664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664" y="1747520"/>
                  </a:lnTo>
                  <a:lnTo>
                    <a:pt x="5664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8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3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2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0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9" y="1059561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100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100" y="1747520"/>
                  </a:lnTo>
                  <a:lnTo>
                    <a:pt x="51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95311"/>
              <a:ext cx="4457065" cy="1663064"/>
            </a:xfrm>
            <a:custGeom>
              <a:avLst/>
              <a:gdLst/>
              <a:ahLst/>
              <a:cxnLst/>
              <a:rect l="l" t="t" r="r" b="b"/>
              <a:pathLst>
                <a:path w="4457065" h="1663064">
                  <a:moveTo>
                    <a:pt x="4456610" y="0"/>
                  </a:moveTo>
                  <a:lnTo>
                    <a:pt x="0" y="0"/>
                  </a:lnTo>
                  <a:lnTo>
                    <a:pt x="0" y="1611769"/>
                  </a:lnTo>
                  <a:lnTo>
                    <a:pt x="4009" y="1631494"/>
                  </a:lnTo>
                  <a:lnTo>
                    <a:pt x="14924" y="1647647"/>
                  </a:lnTo>
                  <a:lnTo>
                    <a:pt x="31079" y="1658561"/>
                  </a:lnTo>
                  <a:lnTo>
                    <a:pt x="50804" y="1662569"/>
                  </a:lnTo>
                  <a:lnTo>
                    <a:pt x="4405810" y="1662569"/>
                  </a:lnTo>
                  <a:lnTo>
                    <a:pt x="4425535" y="1658561"/>
                  </a:lnTo>
                  <a:lnTo>
                    <a:pt x="4441688" y="1647647"/>
                  </a:lnTo>
                  <a:lnTo>
                    <a:pt x="4452602" y="1631494"/>
                  </a:lnTo>
                  <a:lnTo>
                    <a:pt x="4456610" y="161176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47648"/>
              <a:ext cx="0" cy="1778635"/>
            </a:xfrm>
            <a:custGeom>
              <a:avLst/>
              <a:gdLst/>
              <a:ahLst/>
              <a:cxnLst/>
              <a:rect l="l" t="t" r="r" b="b"/>
              <a:pathLst>
                <a:path h="1778635">
                  <a:moveTo>
                    <a:pt x="0" y="17784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349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222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095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9049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39767"/>
              <a:ext cx="70717" cy="70713"/>
            </a:xfrm>
            <a:prstGeom prst="rect">
              <a:avLst/>
            </a:prstGeom>
          </p:spPr>
        </p:pic>
      </p:grpSp>
      <p:sp>
        <p:nvSpPr>
          <p:cNvPr id="56" name="object 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5" dirty="0"/>
              <a:t>Remarques</a:t>
            </a:r>
            <a:r>
              <a:rPr spc="65" dirty="0"/>
              <a:t> </a:t>
            </a:r>
            <a:r>
              <a:rPr spc="-60" dirty="0"/>
              <a:t>:</a:t>
            </a:r>
          </a:p>
          <a:p>
            <a:pPr marL="265430" marR="5080">
              <a:lnSpc>
                <a:spcPct val="99500"/>
              </a:lnSpc>
              <a:spcBef>
                <a:spcPts val="335"/>
              </a:spcBef>
            </a:pP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composant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base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ordinateurs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est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i="1" dirty="0">
                <a:solidFill>
                  <a:srgbClr val="000000"/>
                </a:solidFill>
                <a:latin typeface="Calibri"/>
                <a:cs typeface="Calibri"/>
              </a:rPr>
              <a:t>transistor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un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composant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électronique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ne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pouvant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être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que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états.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Soit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laisse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passer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le courant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(état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),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soit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ne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laisse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passer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(état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65073"/>
            <a:ext cx="4513580" cy="1949450"/>
            <a:chOff x="75688" y="965073"/>
            <a:chExt cx="4513580" cy="1949450"/>
          </a:xfrm>
        </p:grpSpPr>
        <p:sp>
          <p:nvSpPr>
            <p:cNvPr id="5" name="object 5"/>
            <p:cNvSpPr/>
            <p:nvPr/>
          </p:nvSpPr>
          <p:spPr>
            <a:xfrm>
              <a:off x="75689" y="96507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497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522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586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649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713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7123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015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888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451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594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658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721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785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848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9121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9756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03916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4"/>
                  </a:moveTo>
                  <a:lnTo>
                    <a:pt x="4304535" y="476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0954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32"/>
                  </a:lnTo>
                  <a:lnTo>
                    <a:pt x="35920" y="14884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1272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1589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1907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13"/>
                  </a:lnTo>
                  <a:lnTo>
                    <a:pt x="29186" y="12093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2224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2542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2859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3177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3494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3812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4129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4447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4764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5082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95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5717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059560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664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664" y="1747520"/>
                  </a:lnTo>
                  <a:lnTo>
                    <a:pt x="5664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8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3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2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0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9" y="1059561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100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100" y="1747520"/>
                  </a:lnTo>
                  <a:lnTo>
                    <a:pt x="51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95311"/>
              <a:ext cx="4457065" cy="1663064"/>
            </a:xfrm>
            <a:custGeom>
              <a:avLst/>
              <a:gdLst/>
              <a:ahLst/>
              <a:cxnLst/>
              <a:rect l="l" t="t" r="r" b="b"/>
              <a:pathLst>
                <a:path w="4457065" h="1663064">
                  <a:moveTo>
                    <a:pt x="4456610" y="0"/>
                  </a:moveTo>
                  <a:lnTo>
                    <a:pt x="0" y="0"/>
                  </a:lnTo>
                  <a:lnTo>
                    <a:pt x="0" y="1611769"/>
                  </a:lnTo>
                  <a:lnTo>
                    <a:pt x="4009" y="1631494"/>
                  </a:lnTo>
                  <a:lnTo>
                    <a:pt x="14924" y="1647647"/>
                  </a:lnTo>
                  <a:lnTo>
                    <a:pt x="31079" y="1658561"/>
                  </a:lnTo>
                  <a:lnTo>
                    <a:pt x="50804" y="1662569"/>
                  </a:lnTo>
                  <a:lnTo>
                    <a:pt x="4405810" y="1662569"/>
                  </a:lnTo>
                  <a:lnTo>
                    <a:pt x="4425535" y="1658561"/>
                  </a:lnTo>
                  <a:lnTo>
                    <a:pt x="4441688" y="1647647"/>
                  </a:lnTo>
                  <a:lnTo>
                    <a:pt x="4452602" y="1631494"/>
                  </a:lnTo>
                  <a:lnTo>
                    <a:pt x="4456610" y="161176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47648"/>
              <a:ext cx="0" cy="1778635"/>
            </a:xfrm>
            <a:custGeom>
              <a:avLst/>
              <a:gdLst/>
              <a:ahLst/>
              <a:cxnLst/>
              <a:rect l="l" t="t" r="r" b="b"/>
              <a:pathLst>
                <a:path h="1778635">
                  <a:moveTo>
                    <a:pt x="0" y="17784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349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222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095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9049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3976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733531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892495"/>
            <a:ext cx="4280535" cy="10998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Remarques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265430" marR="198120">
              <a:lnSpc>
                <a:spcPct val="99500"/>
              </a:lnSpc>
              <a:spcBef>
                <a:spcPts val="335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composant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base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transistor</a:t>
            </a:r>
            <a:r>
              <a:rPr sz="1000" dirty="0">
                <a:latin typeface="Tahoma"/>
                <a:cs typeface="Tahoma"/>
              </a:rPr>
              <a:t>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composant </a:t>
            </a:r>
            <a:r>
              <a:rPr sz="1000" spc="-35" dirty="0">
                <a:latin typeface="Tahoma"/>
                <a:cs typeface="Tahoma"/>
              </a:rPr>
              <a:t>électronique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20" dirty="0">
                <a:latin typeface="Tahoma"/>
                <a:cs typeface="Tahoma"/>
              </a:rPr>
              <a:t> états.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laisse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passer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courant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(état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000" dirty="0">
                <a:latin typeface="Tahoma"/>
                <a:cs typeface="Tahoma"/>
              </a:rPr>
              <a:t>),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soit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laisse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passer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(état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000" spc="-25" dirty="0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300"/>
              </a:spcBef>
            </a:pPr>
            <a:r>
              <a:rPr sz="1000" spc="-30" dirty="0">
                <a:latin typeface="Tahoma"/>
                <a:cs typeface="Tahoma"/>
              </a:rPr>
              <a:t>Toutes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données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représentées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 </a:t>
            </a:r>
            <a:r>
              <a:rPr sz="1000" spc="-35" dirty="0">
                <a:latin typeface="Tahoma"/>
                <a:cs typeface="Tahoma"/>
              </a:rPr>
              <a:t>ordinateur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sont </a:t>
            </a:r>
            <a:r>
              <a:rPr sz="1000" spc="-25" dirty="0">
                <a:latin typeface="Tahoma"/>
                <a:cs typeface="Tahoma"/>
              </a:rPr>
              <a:t>donc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forme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65073"/>
            <a:ext cx="4513580" cy="1949450"/>
            <a:chOff x="75688" y="965073"/>
            <a:chExt cx="4513580" cy="1949450"/>
          </a:xfrm>
        </p:grpSpPr>
        <p:sp>
          <p:nvSpPr>
            <p:cNvPr id="5" name="object 5"/>
            <p:cNvSpPr/>
            <p:nvPr/>
          </p:nvSpPr>
          <p:spPr>
            <a:xfrm>
              <a:off x="75689" y="96507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497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522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586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649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713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7123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015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888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451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594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658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721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785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848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9121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9756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03916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4"/>
                  </a:moveTo>
                  <a:lnTo>
                    <a:pt x="4304535" y="476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0954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32"/>
                  </a:lnTo>
                  <a:lnTo>
                    <a:pt x="35920" y="14884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1272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1589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1907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13"/>
                  </a:lnTo>
                  <a:lnTo>
                    <a:pt x="29186" y="12093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2224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2542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2859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3177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3494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3812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4129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4447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4764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5082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95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5717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059560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664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664" y="1747520"/>
                  </a:lnTo>
                  <a:lnTo>
                    <a:pt x="5664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8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3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2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0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9" y="1059561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100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100" y="1747520"/>
                  </a:lnTo>
                  <a:lnTo>
                    <a:pt x="51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95311"/>
              <a:ext cx="4457065" cy="1663064"/>
            </a:xfrm>
            <a:custGeom>
              <a:avLst/>
              <a:gdLst/>
              <a:ahLst/>
              <a:cxnLst/>
              <a:rect l="l" t="t" r="r" b="b"/>
              <a:pathLst>
                <a:path w="4457065" h="1663064">
                  <a:moveTo>
                    <a:pt x="4456610" y="0"/>
                  </a:moveTo>
                  <a:lnTo>
                    <a:pt x="0" y="0"/>
                  </a:lnTo>
                  <a:lnTo>
                    <a:pt x="0" y="1611769"/>
                  </a:lnTo>
                  <a:lnTo>
                    <a:pt x="4009" y="1631494"/>
                  </a:lnTo>
                  <a:lnTo>
                    <a:pt x="14924" y="1647647"/>
                  </a:lnTo>
                  <a:lnTo>
                    <a:pt x="31079" y="1658561"/>
                  </a:lnTo>
                  <a:lnTo>
                    <a:pt x="50804" y="1662569"/>
                  </a:lnTo>
                  <a:lnTo>
                    <a:pt x="4405810" y="1662569"/>
                  </a:lnTo>
                  <a:lnTo>
                    <a:pt x="4425535" y="1658561"/>
                  </a:lnTo>
                  <a:lnTo>
                    <a:pt x="4441688" y="1647647"/>
                  </a:lnTo>
                  <a:lnTo>
                    <a:pt x="4452602" y="1631494"/>
                  </a:lnTo>
                  <a:lnTo>
                    <a:pt x="4456610" y="161176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47648"/>
              <a:ext cx="0" cy="1778635"/>
            </a:xfrm>
            <a:custGeom>
              <a:avLst/>
              <a:gdLst/>
              <a:ahLst/>
              <a:cxnLst/>
              <a:rect l="l" t="t" r="r" b="b"/>
              <a:pathLst>
                <a:path h="1778635">
                  <a:moveTo>
                    <a:pt x="0" y="17784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349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222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095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9049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3976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73353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074907"/>
              <a:ext cx="70717" cy="70726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4" y="892495"/>
            <a:ext cx="4381500" cy="15919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Remarques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265430" marR="299085">
              <a:lnSpc>
                <a:spcPct val="99500"/>
              </a:lnSpc>
              <a:spcBef>
                <a:spcPts val="335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composant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base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transistor</a:t>
            </a:r>
            <a:r>
              <a:rPr sz="1000" dirty="0">
                <a:latin typeface="Tahoma"/>
                <a:cs typeface="Tahoma"/>
              </a:rPr>
              <a:t>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composant </a:t>
            </a:r>
            <a:r>
              <a:rPr sz="1000" spc="-35" dirty="0">
                <a:latin typeface="Tahoma"/>
                <a:cs typeface="Tahoma"/>
              </a:rPr>
              <a:t>électronique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20" dirty="0">
                <a:latin typeface="Tahoma"/>
                <a:cs typeface="Tahoma"/>
              </a:rPr>
              <a:t> états.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laisse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passer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courant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(état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000" dirty="0">
                <a:latin typeface="Tahoma"/>
                <a:cs typeface="Tahoma"/>
              </a:rPr>
              <a:t>),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soit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laisse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passer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(état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000" spc="-25" dirty="0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  <a:p>
            <a:pPr marL="265430" marR="105410">
              <a:lnSpc>
                <a:spcPct val="100000"/>
              </a:lnSpc>
              <a:spcBef>
                <a:spcPts val="300"/>
              </a:spcBef>
            </a:pPr>
            <a:r>
              <a:rPr sz="1000" spc="-30" dirty="0">
                <a:latin typeface="Tahoma"/>
                <a:cs typeface="Tahoma"/>
              </a:rPr>
              <a:t>Toutes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données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représentées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 </a:t>
            </a:r>
            <a:r>
              <a:rPr sz="1000" spc="-35" dirty="0">
                <a:latin typeface="Tahoma"/>
                <a:cs typeface="Tahoma"/>
              </a:rPr>
              <a:t>ordinateur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sont </a:t>
            </a:r>
            <a:r>
              <a:rPr sz="1000" spc="-25" dirty="0">
                <a:latin typeface="Tahoma"/>
                <a:cs typeface="Tahoma"/>
              </a:rPr>
              <a:t>donc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forme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500"/>
              </a:lnSpc>
              <a:spcBef>
                <a:spcPts val="295"/>
              </a:spcBef>
            </a:pPr>
            <a:r>
              <a:rPr sz="1000" spc="-20" dirty="0">
                <a:latin typeface="Tahoma"/>
                <a:cs typeface="Tahoma"/>
              </a:rPr>
              <a:t>Dès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années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1850,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dans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travaux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logique,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mathématicien </a:t>
            </a:r>
            <a:r>
              <a:rPr sz="1000" spc="-35" dirty="0">
                <a:latin typeface="Tahoma"/>
                <a:cs typeface="Tahoma"/>
              </a:rPr>
              <a:t>britannique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Georges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Boole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avait </a:t>
            </a:r>
            <a:r>
              <a:rPr sz="1000" spc="-20" dirty="0">
                <a:latin typeface="Tahoma"/>
                <a:cs typeface="Tahoma"/>
              </a:rPr>
              <a:t>travaillé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variables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prendre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 valeurs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65073"/>
            <a:ext cx="4513580" cy="1949450"/>
            <a:chOff x="75688" y="965073"/>
            <a:chExt cx="4513580" cy="1949450"/>
          </a:xfrm>
        </p:grpSpPr>
        <p:sp>
          <p:nvSpPr>
            <p:cNvPr id="5" name="object 5"/>
            <p:cNvSpPr/>
            <p:nvPr/>
          </p:nvSpPr>
          <p:spPr>
            <a:xfrm>
              <a:off x="75689" y="96507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497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522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586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6497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7132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7123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015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888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451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594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658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721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7851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8486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9121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9756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03916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4"/>
                  </a:moveTo>
                  <a:lnTo>
                    <a:pt x="4304535" y="476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0954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32"/>
                  </a:lnTo>
                  <a:lnTo>
                    <a:pt x="35920" y="14884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1272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1589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1907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13"/>
                  </a:lnTo>
                  <a:lnTo>
                    <a:pt x="29186" y="12093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2224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2542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2859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3177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3494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3812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4129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4447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4764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5082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95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5717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5399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059560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664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664" y="1747520"/>
                  </a:lnTo>
                  <a:lnTo>
                    <a:pt x="5664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8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3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2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0" y="1059560"/>
              <a:ext cx="9525" cy="1747520"/>
            </a:xfrm>
            <a:custGeom>
              <a:avLst/>
              <a:gdLst/>
              <a:ahLst/>
              <a:cxnLst/>
              <a:rect l="l" t="t" r="r" b="b"/>
              <a:pathLst>
                <a:path w="9525" h="1747520">
                  <a:moveTo>
                    <a:pt x="0" y="1747520"/>
                  </a:moveTo>
                  <a:lnTo>
                    <a:pt x="9524" y="174752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4752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9" y="1059561"/>
              <a:ext cx="5715" cy="1747520"/>
            </a:xfrm>
            <a:custGeom>
              <a:avLst/>
              <a:gdLst/>
              <a:ahLst/>
              <a:cxnLst/>
              <a:rect l="l" t="t" r="r" b="b"/>
              <a:pathLst>
                <a:path w="5714" h="1747520">
                  <a:moveTo>
                    <a:pt x="5100" y="0"/>
                  </a:moveTo>
                  <a:lnTo>
                    <a:pt x="0" y="0"/>
                  </a:lnTo>
                  <a:lnTo>
                    <a:pt x="0" y="1747520"/>
                  </a:lnTo>
                  <a:lnTo>
                    <a:pt x="5100" y="1747520"/>
                  </a:lnTo>
                  <a:lnTo>
                    <a:pt x="51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95311"/>
              <a:ext cx="4457065" cy="1663064"/>
            </a:xfrm>
            <a:custGeom>
              <a:avLst/>
              <a:gdLst/>
              <a:ahLst/>
              <a:cxnLst/>
              <a:rect l="l" t="t" r="r" b="b"/>
              <a:pathLst>
                <a:path w="4457065" h="1663064">
                  <a:moveTo>
                    <a:pt x="4456610" y="0"/>
                  </a:moveTo>
                  <a:lnTo>
                    <a:pt x="0" y="0"/>
                  </a:lnTo>
                  <a:lnTo>
                    <a:pt x="0" y="1611769"/>
                  </a:lnTo>
                  <a:lnTo>
                    <a:pt x="4009" y="1631494"/>
                  </a:lnTo>
                  <a:lnTo>
                    <a:pt x="14924" y="1647647"/>
                  </a:lnTo>
                  <a:lnTo>
                    <a:pt x="31079" y="1658561"/>
                  </a:lnTo>
                  <a:lnTo>
                    <a:pt x="50804" y="1662569"/>
                  </a:lnTo>
                  <a:lnTo>
                    <a:pt x="4405810" y="1662569"/>
                  </a:lnTo>
                  <a:lnTo>
                    <a:pt x="4425535" y="1658561"/>
                  </a:lnTo>
                  <a:lnTo>
                    <a:pt x="4441688" y="1647647"/>
                  </a:lnTo>
                  <a:lnTo>
                    <a:pt x="4452602" y="1631494"/>
                  </a:lnTo>
                  <a:lnTo>
                    <a:pt x="4456610" y="161176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47648"/>
              <a:ext cx="0" cy="1778635"/>
            </a:xfrm>
            <a:custGeom>
              <a:avLst/>
              <a:gdLst/>
              <a:ahLst/>
              <a:cxnLst/>
              <a:rect l="l" t="t" r="r" b="b"/>
              <a:pathLst>
                <a:path h="1778635">
                  <a:moveTo>
                    <a:pt x="0" y="17784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349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222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095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9049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3976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73353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074907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0478" y="2568688"/>
              <a:ext cx="70717" cy="70723"/>
            </a:xfrm>
            <a:prstGeom prst="rect">
              <a:avLst/>
            </a:prstGeom>
          </p:spPr>
        </p:pic>
      </p:grpSp>
      <p:sp>
        <p:nvSpPr>
          <p:cNvPr id="59" name="object 59"/>
          <p:cNvSpPr txBox="1"/>
          <p:nvPr/>
        </p:nvSpPr>
        <p:spPr>
          <a:xfrm>
            <a:off x="113794" y="892495"/>
            <a:ext cx="4381500" cy="19348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Remarques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265430" marR="299085">
              <a:lnSpc>
                <a:spcPct val="99500"/>
              </a:lnSpc>
              <a:spcBef>
                <a:spcPts val="335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composant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base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transistor</a:t>
            </a:r>
            <a:r>
              <a:rPr sz="1000" dirty="0">
                <a:latin typeface="Tahoma"/>
                <a:cs typeface="Tahoma"/>
              </a:rPr>
              <a:t>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composant </a:t>
            </a:r>
            <a:r>
              <a:rPr sz="1000" spc="-35" dirty="0">
                <a:latin typeface="Tahoma"/>
                <a:cs typeface="Tahoma"/>
              </a:rPr>
              <a:t>électronique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20" dirty="0">
                <a:latin typeface="Tahoma"/>
                <a:cs typeface="Tahoma"/>
              </a:rPr>
              <a:t> états.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laisse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passer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courant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(état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000" dirty="0">
                <a:latin typeface="Tahoma"/>
                <a:cs typeface="Tahoma"/>
              </a:rPr>
              <a:t>),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soit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laisse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passer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(état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000" spc="-25" dirty="0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  <a:p>
            <a:pPr marL="265430" marR="105410">
              <a:lnSpc>
                <a:spcPct val="100000"/>
              </a:lnSpc>
              <a:spcBef>
                <a:spcPts val="300"/>
              </a:spcBef>
            </a:pPr>
            <a:r>
              <a:rPr sz="1000" spc="-30" dirty="0">
                <a:latin typeface="Tahoma"/>
                <a:cs typeface="Tahoma"/>
              </a:rPr>
              <a:t>Toutes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données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représentées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 </a:t>
            </a:r>
            <a:r>
              <a:rPr sz="1000" spc="-35" dirty="0">
                <a:latin typeface="Tahoma"/>
                <a:cs typeface="Tahoma"/>
              </a:rPr>
              <a:t>ordinateur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sont </a:t>
            </a:r>
            <a:r>
              <a:rPr sz="1000" spc="-25" dirty="0">
                <a:latin typeface="Tahoma"/>
                <a:cs typeface="Tahoma"/>
              </a:rPr>
              <a:t>donc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forme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500"/>
              </a:lnSpc>
              <a:spcBef>
                <a:spcPts val="295"/>
              </a:spcBef>
            </a:pPr>
            <a:r>
              <a:rPr sz="1000" spc="-20" dirty="0">
                <a:latin typeface="Tahoma"/>
                <a:cs typeface="Tahoma"/>
              </a:rPr>
              <a:t>Dès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années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1850,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dans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travaux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logique,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mathématicien </a:t>
            </a:r>
            <a:r>
              <a:rPr sz="1000" spc="-35" dirty="0">
                <a:latin typeface="Tahoma"/>
                <a:cs typeface="Tahoma"/>
              </a:rPr>
              <a:t>britannique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Georges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Boole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avait </a:t>
            </a:r>
            <a:r>
              <a:rPr sz="1000" spc="-20" dirty="0">
                <a:latin typeface="Tahoma"/>
                <a:cs typeface="Tahoma"/>
              </a:rPr>
              <a:t>travaillé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variables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prendre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 valeurs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  <a:p>
            <a:pPr marL="265430" marR="190500">
              <a:lnSpc>
                <a:spcPct val="100000"/>
              </a:lnSpc>
              <a:spcBef>
                <a:spcPts val="300"/>
              </a:spcBef>
            </a:pPr>
            <a:r>
              <a:rPr sz="1000" dirty="0">
                <a:latin typeface="Tahoma"/>
                <a:cs typeface="Tahoma"/>
              </a:rPr>
              <a:t>On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appelle,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variables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FF0000"/>
                </a:solidFill>
                <a:latin typeface="Tahoma"/>
                <a:cs typeface="Tahoma"/>
              </a:rPr>
              <a:t>booléens</a:t>
            </a:r>
            <a:r>
              <a:rPr sz="1000" spc="-40" dirty="0">
                <a:latin typeface="Tahoma"/>
                <a:cs typeface="Tahoma"/>
              </a:rPr>
              <a:t>.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définit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trois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opérations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base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nous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allons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détailler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sur les </a:t>
            </a:r>
            <a:r>
              <a:rPr sz="1000" spc="-40" dirty="0">
                <a:latin typeface="Tahoma"/>
                <a:cs typeface="Tahoma"/>
              </a:rPr>
              <a:t>booléens </a:t>
            </a:r>
            <a:r>
              <a:rPr sz="1000" dirty="0">
                <a:latin typeface="Tahoma"/>
                <a:cs typeface="Tahoma"/>
              </a:rPr>
              <a:t>: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ahoma"/>
                <a:cs typeface="Tahoma"/>
              </a:rPr>
              <a:t>non</a:t>
            </a:r>
            <a:r>
              <a:rPr sz="1000" spc="-25" dirty="0">
                <a:latin typeface="Tahoma"/>
                <a:cs typeface="Tahoma"/>
              </a:rPr>
              <a:t>,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FF0000"/>
                </a:solidFill>
                <a:latin typeface="Tahoma"/>
                <a:cs typeface="Tahoma"/>
              </a:rPr>
              <a:t>et</a:t>
            </a:r>
            <a:r>
              <a:rPr sz="1000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ahoma"/>
                <a:cs typeface="Tahoma"/>
              </a:rPr>
              <a:t>ou</a:t>
            </a:r>
            <a:r>
              <a:rPr sz="1000" spc="-25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4" y="186484"/>
            <a:ext cx="2114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Architecture</a:t>
            </a:r>
            <a:r>
              <a:rPr sz="1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ordinateurs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5688" y="951357"/>
            <a:ext cx="4513580" cy="1984375"/>
            <a:chOff x="75688" y="951357"/>
            <a:chExt cx="4513580" cy="1984375"/>
          </a:xfrm>
        </p:grpSpPr>
        <p:sp>
          <p:nvSpPr>
            <p:cNvPr id="5" name="object 5"/>
            <p:cNvSpPr/>
            <p:nvPr/>
          </p:nvSpPr>
          <p:spPr>
            <a:xfrm>
              <a:off x="75689" y="9513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357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3855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4490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5125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5760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575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228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8101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655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808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8715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935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9985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9062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9125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91890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2525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9531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9848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0166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0483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0801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1118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1436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1753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2071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2388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2706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3023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3341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3658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397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4293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397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045603"/>
              <a:ext cx="5715" cy="1783080"/>
            </a:xfrm>
            <a:custGeom>
              <a:avLst/>
              <a:gdLst/>
              <a:ahLst/>
              <a:cxnLst/>
              <a:rect l="l" t="t" r="r" b="b"/>
              <a:pathLst>
                <a:path w="5714" h="1783080">
                  <a:moveTo>
                    <a:pt x="5689" y="0"/>
                  </a:moveTo>
                  <a:lnTo>
                    <a:pt x="0" y="0"/>
                  </a:lnTo>
                  <a:lnTo>
                    <a:pt x="0" y="1783080"/>
                  </a:lnTo>
                  <a:lnTo>
                    <a:pt x="5689" y="17830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2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2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1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9" y="1045591"/>
              <a:ext cx="5715" cy="1783080"/>
            </a:xfrm>
            <a:custGeom>
              <a:avLst/>
              <a:gdLst/>
              <a:ahLst/>
              <a:cxnLst/>
              <a:rect l="l" t="t" r="r" b="b"/>
              <a:pathLst>
                <a:path w="5714" h="1783080">
                  <a:moveTo>
                    <a:pt x="5110" y="0"/>
                  </a:moveTo>
                  <a:lnTo>
                    <a:pt x="0" y="0"/>
                  </a:lnTo>
                  <a:lnTo>
                    <a:pt x="0" y="1783079"/>
                  </a:lnTo>
                  <a:lnTo>
                    <a:pt x="5110" y="1783079"/>
                  </a:lnTo>
                  <a:lnTo>
                    <a:pt x="511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81074"/>
              <a:ext cx="4457065" cy="1698625"/>
            </a:xfrm>
            <a:custGeom>
              <a:avLst/>
              <a:gdLst/>
              <a:ahLst/>
              <a:cxnLst/>
              <a:rect l="l" t="t" r="r" b="b"/>
              <a:pathLst>
                <a:path w="4457065" h="1698625">
                  <a:moveTo>
                    <a:pt x="4456610" y="0"/>
                  </a:moveTo>
                  <a:lnTo>
                    <a:pt x="0" y="0"/>
                  </a:lnTo>
                  <a:lnTo>
                    <a:pt x="0" y="1647343"/>
                  </a:lnTo>
                  <a:lnTo>
                    <a:pt x="4009" y="1667068"/>
                  </a:lnTo>
                  <a:lnTo>
                    <a:pt x="14924" y="1683221"/>
                  </a:lnTo>
                  <a:lnTo>
                    <a:pt x="31079" y="1694135"/>
                  </a:lnTo>
                  <a:lnTo>
                    <a:pt x="50804" y="1698143"/>
                  </a:lnTo>
                  <a:lnTo>
                    <a:pt x="4405810" y="1698143"/>
                  </a:lnTo>
                  <a:lnTo>
                    <a:pt x="4425535" y="1694135"/>
                  </a:lnTo>
                  <a:lnTo>
                    <a:pt x="4441688" y="1683221"/>
                  </a:lnTo>
                  <a:lnTo>
                    <a:pt x="4452602" y="1667068"/>
                  </a:lnTo>
                  <a:lnTo>
                    <a:pt x="4456610" y="1647343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33411"/>
              <a:ext cx="0" cy="1814195"/>
            </a:xfrm>
            <a:custGeom>
              <a:avLst/>
              <a:gdLst/>
              <a:ahLst/>
              <a:cxnLst/>
              <a:rect l="l" t="t" r="r" b="b"/>
              <a:pathLst>
                <a:path h="1814195">
                  <a:moveTo>
                    <a:pt x="0" y="181405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207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080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953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76261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26039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878779"/>
            <a:ext cx="1726564" cy="4540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endParaRPr sz="120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70" dirty="0">
                <a:latin typeface="Tahoma"/>
                <a:cs typeface="Tahoma"/>
              </a:rPr>
              <a:t>Inverse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valeur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0" dirty="0">
                <a:latin typeface="Tahoma"/>
                <a:cs typeface="Tahoma"/>
              </a:rPr>
              <a:t> l’entrée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51357"/>
            <a:ext cx="4513580" cy="1984375"/>
            <a:chOff x="75688" y="951357"/>
            <a:chExt cx="4513580" cy="1984375"/>
          </a:xfrm>
        </p:grpSpPr>
        <p:sp>
          <p:nvSpPr>
            <p:cNvPr id="5" name="object 5"/>
            <p:cNvSpPr/>
            <p:nvPr/>
          </p:nvSpPr>
          <p:spPr>
            <a:xfrm>
              <a:off x="75689" y="9513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357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3855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4490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5125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5760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575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228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8101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655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808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8715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935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9985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9062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9125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91890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2525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9531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9848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0166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0483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0801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1118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1436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1753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2071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2388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2706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3023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3341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3658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397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4293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397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045603"/>
              <a:ext cx="5715" cy="1783080"/>
            </a:xfrm>
            <a:custGeom>
              <a:avLst/>
              <a:gdLst/>
              <a:ahLst/>
              <a:cxnLst/>
              <a:rect l="l" t="t" r="r" b="b"/>
              <a:pathLst>
                <a:path w="5714" h="1783080">
                  <a:moveTo>
                    <a:pt x="5689" y="0"/>
                  </a:moveTo>
                  <a:lnTo>
                    <a:pt x="0" y="0"/>
                  </a:lnTo>
                  <a:lnTo>
                    <a:pt x="0" y="1783080"/>
                  </a:lnTo>
                  <a:lnTo>
                    <a:pt x="5689" y="17830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2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2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1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9" y="1045591"/>
              <a:ext cx="5715" cy="1783080"/>
            </a:xfrm>
            <a:custGeom>
              <a:avLst/>
              <a:gdLst/>
              <a:ahLst/>
              <a:cxnLst/>
              <a:rect l="l" t="t" r="r" b="b"/>
              <a:pathLst>
                <a:path w="5714" h="1783080">
                  <a:moveTo>
                    <a:pt x="5110" y="0"/>
                  </a:moveTo>
                  <a:lnTo>
                    <a:pt x="0" y="0"/>
                  </a:lnTo>
                  <a:lnTo>
                    <a:pt x="0" y="1783079"/>
                  </a:lnTo>
                  <a:lnTo>
                    <a:pt x="5110" y="1783079"/>
                  </a:lnTo>
                  <a:lnTo>
                    <a:pt x="511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81074"/>
              <a:ext cx="4457065" cy="1698625"/>
            </a:xfrm>
            <a:custGeom>
              <a:avLst/>
              <a:gdLst/>
              <a:ahLst/>
              <a:cxnLst/>
              <a:rect l="l" t="t" r="r" b="b"/>
              <a:pathLst>
                <a:path w="4457065" h="1698625">
                  <a:moveTo>
                    <a:pt x="4456610" y="0"/>
                  </a:moveTo>
                  <a:lnTo>
                    <a:pt x="0" y="0"/>
                  </a:lnTo>
                  <a:lnTo>
                    <a:pt x="0" y="1647343"/>
                  </a:lnTo>
                  <a:lnTo>
                    <a:pt x="4009" y="1667068"/>
                  </a:lnTo>
                  <a:lnTo>
                    <a:pt x="14924" y="1683221"/>
                  </a:lnTo>
                  <a:lnTo>
                    <a:pt x="31079" y="1694135"/>
                  </a:lnTo>
                  <a:lnTo>
                    <a:pt x="50804" y="1698143"/>
                  </a:lnTo>
                  <a:lnTo>
                    <a:pt x="4405810" y="1698143"/>
                  </a:lnTo>
                  <a:lnTo>
                    <a:pt x="4425535" y="1694135"/>
                  </a:lnTo>
                  <a:lnTo>
                    <a:pt x="4441688" y="1683221"/>
                  </a:lnTo>
                  <a:lnTo>
                    <a:pt x="4452602" y="1667068"/>
                  </a:lnTo>
                  <a:lnTo>
                    <a:pt x="4456610" y="1647343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33411"/>
              <a:ext cx="0" cy="1814195"/>
            </a:xfrm>
            <a:custGeom>
              <a:avLst/>
              <a:gdLst/>
              <a:ahLst/>
              <a:cxnLst/>
              <a:rect l="l" t="t" r="r" b="b"/>
              <a:pathLst>
                <a:path h="1814195">
                  <a:moveTo>
                    <a:pt x="0" y="181405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207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080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953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76261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260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15027"/>
              <a:ext cx="70717" cy="70713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878779"/>
            <a:ext cx="1726564" cy="6426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endParaRPr sz="1200">
              <a:latin typeface="Arial"/>
              <a:cs typeface="Arial"/>
            </a:endParaRPr>
          </a:p>
          <a:p>
            <a:pPr marL="265430" marR="5080">
              <a:lnSpc>
                <a:spcPct val="124000"/>
              </a:lnSpc>
              <a:spcBef>
                <a:spcPts val="40"/>
              </a:spcBef>
            </a:pPr>
            <a:r>
              <a:rPr sz="1000" spc="-70" dirty="0">
                <a:latin typeface="Tahoma"/>
                <a:cs typeface="Tahoma"/>
              </a:rPr>
              <a:t>Inverse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valeur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l’entrée Symbole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électronique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302981" y="1554886"/>
            <a:ext cx="2354580" cy="466725"/>
            <a:chOff x="1302981" y="1554886"/>
            <a:chExt cx="2354580" cy="466725"/>
          </a:xfrm>
        </p:grpSpPr>
        <p:sp>
          <p:nvSpPr>
            <p:cNvPr id="59" name="object 59"/>
            <p:cNvSpPr/>
            <p:nvPr/>
          </p:nvSpPr>
          <p:spPr>
            <a:xfrm>
              <a:off x="1381125" y="1563573"/>
              <a:ext cx="353060" cy="403225"/>
            </a:xfrm>
            <a:custGeom>
              <a:avLst/>
              <a:gdLst/>
              <a:ahLst/>
              <a:cxnLst/>
              <a:rect l="l" t="t" r="r" b="b"/>
              <a:pathLst>
                <a:path w="353060" h="403225">
                  <a:moveTo>
                    <a:pt x="315010" y="201599"/>
                  </a:moveTo>
                  <a:lnTo>
                    <a:pt x="0" y="0"/>
                  </a:lnTo>
                  <a:lnTo>
                    <a:pt x="0" y="403199"/>
                  </a:lnTo>
                  <a:lnTo>
                    <a:pt x="315010" y="201599"/>
                  </a:lnTo>
                </a:path>
                <a:path w="353060" h="403225">
                  <a:moveTo>
                    <a:pt x="352806" y="201599"/>
                  </a:moveTo>
                  <a:lnTo>
                    <a:pt x="351321" y="194242"/>
                  </a:lnTo>
                  <a:lnTo>
                    <a:pt x="347271" y="188236"/>
                  </a:lnTo>
                  <a:lnTo>
                    <a:pt x="341265" y="184186"/>
                  </a:lnTo>
                  <a:lnTo>
                    <a:pt x="333908" y="182702"/>
                  </a:lnTo>
                  <a:lnTo>
                    <a:pt x="326551" y="184186"/>
                  </a:lnTo>
                  <a:lnTo>
                    <a:pt x="320544" y="188236"/>
                  </a:lnTo>
                  <a:lnTo>
                    <a:pt x="316495" y="194242"/>
                  </a:lnTo>
                  <a:lnTo>
                    <a:pt x="315010" y="201599"/>
                  </a:lnTo>
                  <a:lnTo>
                    <a:pt x="316495" y="208956"/>
                  </a:lnTo>
                  <a:lnTo>
                    <a:pt x="320544" y="214963"/>
                  </a:lnTo>
                  <a:lnTo>
                    <a:pt x="326551" y="219012"/>
                  </a:lnTo>
                  <a:lnTo>
                    <a:pt x="333908" y="220497"/>
                  </a:lnTo>
                  <a:lnTo>
                    <a:pt x="341265" y="219012"/>
                  </a:lnTo>
                  <a:lnTo>
                    <a:pt x="347271" y="214963"/>
                  </a:lnTo>
                  <a:lnTo>
                    <a:pt x="351321" y="208956"/>
                  </a:lnTo>
                  <a:lnTo>
                    <a:pt x="352806" y="201599"/>
                  </a:lnTo>
                  <a:close/>
                </a:path>
              </a:pathLst>
            </a:custGeom>
            <a:ln w="10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05521" y="1765173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>
                  <a:moveTo>
                    <a:pt x="0" y="0"/>
                  </a:moveTo>
                  <a:lnTo>
                    <a:pt x="75603" y="0"/>
                  </a:lnTo>
                </a:path>
                <a:path w="504189">
                  <a:moveTo>
                    <a:pt x="504012" y="0"/>
                  </a:moveTo>
                  <a:lnTo>
                    <a:pt x="428409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0627" y="1558061"/>
              <a:ext cx="0" cy="460375"/>
            </a:xfrm>
            <a:custGeom>
              <a:avLst/>
              <a:gdLst/>
              <a:ahLst/>
              <a:cxnLst/>
              <a:rect l="l" t="t" r="r" b="b"/>
              <a:pathLst>
                <a:path h="460375">
                  <a:moveTo>
                    <a:pt x="0" y="460248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49409" y="1754136"/>
              <a:ext cx="706120" cy="49530"/>
            </a:xfrm>
            <a:custGeom>
              <a:avLst/>
              <a:gdLst/>
              <a:ahLst/>
              <a:cxnLst/>
              <a:rect l="l" t="t" r="r" b="b"/>
              <a:pathLst>
                <a:path w="706120" h="49530">
                  <a:moveTo>
                    <a:pt x="0" y="49136"/>
                  </a:moveTo>
                  <a:lnTo>
                    <a:pt x="141109" y="49136"/>
                  </a:lnTo>
                </a:path>
                <a:path w="706120" h="49530">
                  <a:moveTo>
                    <a:pt x="705599" y="49136"/>
                  </a:moveTo>
                  <a:lnTo>
                    <a:pt x="564476" y="49136"/>
                  </a:lnTo>
                </a:path>
                <a:path w="706120" h="49530">
                  <a:moveTo>
                    <a:pt x="635038" y="49136"/>
                  </a:moveTo>
                  <a:lnTo>
                    <a:pt x="564476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090519" y="1639477"/>
            <a:ext cx="423545" cy="327660"/>
          </a:xfrm>
          <a:prstGeom prst="rect">
            <a:avLst/>
          </a:prstGeom>
          <a:solidFill>
            <a:srgbClr val="FEFEFE"/>
          </a:solidFill>
          <a:ln w="10121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spc="-50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2700" y="1985614"/>
            <a:ext cx="553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Américain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430627" y="201678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042920" y="1985611"/>
            <a:ext cx="520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Tahoma"/>
                <a:cs typeface="Tahoma"/>
              </a:rPr>
              <a:t>Européen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51357"/>
            <a:ext cx="4513580" cy="1984375"/>
            <a:chOff x="75688" y="951357"/>
            <a:chExt cx="4513580" cy="1984375"/>
          </a:xfrm>
        </p:grpSpPr>
        <p:sp>
          <p:nvSpPr>
            <p:cNvPr id="5" name="object 5"/>
            <p:cNvSpPr/>
            <p:nvPr/>
          </p:nvSpPr>
          <p:spPr>
            <a:xfrm>
              <a:off x="75689" y="9513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357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3855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4490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5125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157605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1575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8228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8101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655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808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8715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935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9985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90620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9125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91890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925255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5"/>
                  </a:moveTo>
                  <a:lnTo>
                    <a:pt x="4304535" y="501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9531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9848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0166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0483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0801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1118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1436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1753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2071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2388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2706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3023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3341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3658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397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4293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397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045603"/>
              <a:ext cx="5715" cy="1783080"/>
            </a:xfrm>
            <a:custGeom>
              <a:avLst/>
              <a:gdLst/>
              <a:ahLst/>
              <a:cxnLst/>
              <a:rect l="l" t="t" r="r" b="b"/>
              <a:pathLst>
                <a:path w="5714" h="1783080">
                  <a:moveTo>
                    <a:pt x="5689" y="0"/>
                  </a:moveTo>
                  <a:lnTo>
                    <a:pt x="0" y="0"/>
                  </a:lnTo>
                  <a:lnTo>
                    <a:pt x="0" y="1783080"/>
                  </a:lnTo>
                  <a:lnTo>
                    <a:pt x="5689" y="178308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2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2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1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1045591"/>
              <a:ext cx="9525" cy="1783080"/>
            </a:xfrm>
            <a:custGeom>
              <a:avLst/>
              <a:gdLst/>
              <a:ahLst/>
              <a:cxnLst/>
              <a:rect l="l" t="t" r="r" b="b"/>
              <a:pathLst>
                <a:path w="9525" h="1783080">
                  <a:moveTo>
                    <a:pt x="0" y="1783079"/>
                  </a:moveTo>
                  <a:lnTo>
                    <a:pt x="9524" y="178307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78307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9" y="1045591"/>
              <a:ext cx="5715" cy="1783080"/>
            </a:xfrm>
            <a:custGeom>
              <a:avLst/>
              <a:gdLst/>
              <a:ahLst/>
              <a:cxnLst/>
              <a:rect l="l" t="t" r="r" b="b"/>
              <a:pathLst>
                <a:path w="5714" h="1783080">
                  <a:moveTo>
                    <a:pt x="5110" y="0"/>
                  </a:moveTo>
                  <a:lnTo>
                    <a:pt x="0" y="0"/>
                  </a:lnTo>
                  <a:lnTo>
                    <a:pt x="0" y="1783079"/>
                  </a:lnTo>
                  <a:lnTo>
                    <a:pt x="5110" y="1783079"/>
                  </a:lnTo>
                  <a:lnTo>
                    <a:pt x="511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181074"/>
              <a:ext cx="4457065" cy="1698625"/>
            </a:xfrm>
            <a:custGeom>
              <a:avLst/>
              <a:gdLst/>
              <a:ahLst/>
              <a:cxnLst/>
              <a:rect l="l" t="t" r="r" b="b"/>
              <a:pathLst>
                <a:path w="4457065" h="1698625">
                  <a:moveTo>
                    <a:pt x="4456610" y="0"/>
                  </a:moveTo>
                  <a:lnTo>
                    <a:pt x="0" y="0"/>
                  </a:lnTo>
                  <a:lnTo>
                    <a:pt x="0" y="1647343"/>
                  </a:lnTo>
                  <a:lnTo>
                    <a:pt x="4009" y="1667068"/>
                  </a:lnTo>
                  <a:lnTo>
                    <a:pt x="14924" y="1683221"/>
                  </a:lnTo>
                  <a:lnTo>
                    <a:pt x="31079" y="1694135"/>
                  </a:lnTo>
                  <a:lnTo>
                    <a:pt x="50804" y="1698143"/>
                  </a:lnTo>
                  <a:lnTo>
                    <a:pt x="4405810" y="1698143"/>
                  </a:lnTo>
                  <a:lnTo>
                    <a:pt x="4425535" y="1694135"/>
                  </a:lnTo>
                  <a:lnTo>
                    <a:pt x="4441688" y="1683221"/>
                  </a:lnTo>
                  <a:lnTo>
                    <a:pt x="4452602" y="1667068"/>
                  </a:lnTo>
                  <a:lnTo>
                    <a:pt x="4456610" y="1647343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033411"/>
              <a:ext cx="0" cy="1814195"/>
            </a:xfrm>
            <a:custGeom>
              <a:avLst/>
              <a:gdLst/>
              <a:ahLst/>
              <a:cxnLst/>
              <a:rect l="l" t="t" r="r" b="b"/>
              <a:pathLst>
                <a:path h="1814195">
                  <a:moveTo>
                    <a:pt x="0" y="181405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207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080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953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976261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260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15027"/>
              <a:ext cx="70717" cy="70713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878779"/>
            <a:ext cx="1726564" cy="6426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endParaRPr sz="1200">
              <a:latin typeface="Arial"/>
              <a:cs typeface="Arial"/>
            </a:endParaRPr>
          </a:p>
          <a:p>
            <a:pPr marL="265430" marR="5080">
              <a:lnSpc>
                <a:spcPct val="124000"/>
              </a:lnSpc>
              <a:spcBef>
                <a:spcPts val="40"/>
              </a:spcBef>
            </a:pPr>
            <a:r>
              <a:rPr sz="1000" spc="-70" dirty="0">
                <a:latin typeface="Tahoma"/>
                <a:cs typeface="Tahoma"/>
              </a:rPr>
              <a:t>Inverse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valeur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l’entrée Symbole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électronique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302981" y="1554886"/>
            <a:ext cx="2354580" cy="466725"/>
            <a:chOff x="1302981" y="1554886"/>
            <a:chExt cx="2354580" cy="466725"/>
          </a:xfrm>
        </p:grpSpPr>
        <p:sp>
          <p:nvSpPr>
            <p:cNvPr id="59" name="object 59"/>
            <p:cNvSpPr/>
            <p:nvPr/>
          </p:nvSpPr>
          <p:spPr>
            <a:xfrm>
              <a:off x="1381125" y="1563573"/>
              <a:ext cx="353060" cy="403225"/>
            </a:xfrm>
            <a:custGeom>
              <a:avLst/>
              <a:gdLst/>
              <a:ahLst/>
              <a:cxnLst/>
              <a:rect l="l" t="t" r="r" b="b"/>
              <a:pathLst>
                <a:path w="353060" h="403225">
                  <a:moveTo>
                    <a:pt x="315010" y="201599"/>
                  </a:moveTo>
                  <a:lnTo>
                    <a:pt x="0" y="0"/>
                  </a:lnTo>
                  <a:lnTo>
                    <a:pt x="0" y="403199"/>
                  </a:lnTo>
                  <a:lnTo>
                    <a:pt x="315010" y="201599"/>
                  </a:lnTo>
                </a:path>
                <a:path w="353060" h="403225">
                  <a:moveTo>
                    <a:pt x="352806" y="201599"/>
                  </a:moveTo>
                  <a:lnTo>
                    <a:pt x="351321" y="194242"/>
                  </a:lnTo>
                  <a:lnTo>
                    <a:pt x="347271" y="188236"/>
                  </a:lnTo>
                  <a:lnTo>
                    <a:pt x="341265" y="184186"/>
                  </a:lnTo>
                  <a:lnTo>
                    <a:pt x="333908" y="182702"/>
                  </a:lnTo>
                  <a:lnTo>
                    <a:pt x="326551" y="184186"/>
                  </a:lnTo>
                  <a:lnTo>
                    <a:pt x="320544" y="188236"/>
                  </a:lnTo>
                  <a:lnTo>
                    <a:pt x="316495" y="194242"/>
                  </a:lnTo>
                  <a:lnTo>
                    <a:pt x="315010" y="201599"/>
                  </a:lnTo>
                  <a:lnTo>
                    <a:pt x="316495" y="208956"/>
                  </a:lnTo>
                  <a:lnTo>
                    <a:pt x="320544" y="214963"/>
                  </a:lnTo>
                  <a:lnTo>
                    <a:pt x="326551" y="219012"/>
                  </a:lnTo>
                  <a:lnTo>
                    <a:pt x="333908" y="220497"/>
                  </a:lnTo>
                  <a:lnTo>
                    <a:pt x="341265" y="219012"/>
                  </a:lnTo>
                  <a:lnTo>
                    <a:pt x="347271" y="214963"/>
                  </a:lnTo>
                  <a:lnTo>
                    <a:pt x="351321" y="208956"/>
                  </a:lnTo>
                  <a:lnTo>
                    <a:pt x="352806" y="201599"/>
                  </a:lnTo>
                  <a:close/>
                </a:path>
              </a:pathLst>
            </a:custGeom>
            <a:ln w="10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05521" y="1765173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>
                  <a:moveTo>
                    <a:pt x="0" y="0"/>
                  </a:moveTo>
                  <a:lnTo>
                    <a:pt x="75603" y="0"/>
                  </a:lnTo>
                </a:path>
                <a:path w="504189">
                  <a:moveTo>
                    <a:pt x="504012" y="0"/>
                  </a:moveTo>
                  <a:lnTo>
                    <a:pt x="428409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0627" y="1558061"/>
              <a:ext cx="0" cy="460375"/>
            </a:xfrm>
            <a:custGeom>
              <a:avLst/>
              <a:gdLst/>
              <a:ahLst/>
              <a:cxnLst/>
              <a:rect l="l" t="t" r="r" b="b"/>
              <a:pathLst>
                <a:path h="460375">
                  <a:moveTo>
                    <a:pt x="0" y="460248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49409" y="1754136"/>
              <a:ext cx="706120" cy="49530"/>
            </a:xfrm>
            <a:custGeom>
              <a:avLst/>
              <a:gdLst/>
              <a:ahLst/>
              <a:cxnLst/>
              <a:rect l="l" t="t" r="r" b="b"/>
              <a:pathLst>
                <a:path w="706120" h="49530">
                  <a:moveTo>
                    <a:pt x="0" y="49136"/>
                  </a:moveTo>
                  <a:lnTo>
                    <a:pt x="141109" y="49136"/>
                  </a:lnTo>
                </a:path>
                <a:path w="706120" h="49530">
                  <a:moveTo>
                    <a:pt x="705599" y="49136"/>
                  </a:moveTo>
                  <a:lnTo>
                    <a:pt x="564476" y="49136"/>
                  </a:lnTo>
                </a:path>
                <a:path w="706120" h="49530">
                  <a:moveTo>
                    <a:pt x="635038" y="49136"/>
                  </a:moveTo>
                  <a:lnTo>
                    <a:pt x="564476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090519" y="1639477"/>
            <a:ext cx="423545" cy="327660"/>
          </a:xfrm>
          <a:prstGeom prst="rect">
            <a:avLst/>
          </a:prstGeom>
          <a:solidFill>
            <a:srgbClr val="FEFEFE"/>
          </a:solidFill>
          <a:ln w="10121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spc="-50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2700" y="1985614"/>
            <a:ext cx="553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Américain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250478" y="2016785"/>
            <a:ext cx="2183765" cy="294005"/>
            <a:chOff x="250478" y="2016785"/>
            <a:chExt cx="2183765" cy="294005"/>
          </a:xfrm>
        </p:grpSpPr>
        <p:sp>
          <p:nvSpPr>
            <p:cNvPr id="66" name="object 66"/>
            <p:cNvSpPr/>
            <p:nvPr/>
          </p:nvSpPr>
          <p:spPr>
            <a:xfrm>
              <a:off x="2430627" y="2016785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39505"/>
              <a:ext cx="70717" cy="70717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3042920" y="1985611"/>
            <a:ext cx="520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Tahoma"/>
                <a:cs typeface="Tahoma"/>
              </a:rPr>
              <a:t>Européen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6777" y="2168492"/>
            <a:ext cx="808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Table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vérité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1947519" y="2358161"/>
          <a:ext cx="1043940" cy="470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Entrée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Sortie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4" y="186484"/>
            <a:ext cx="2114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Architecture</a:t>
            </a:r>
            <a:r>
              <a:rPr sz="1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ordinateurs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5688" y="824865"/>
            <a:ext cx="4513580" cy="2298700"/>
            <a:chOff x="75688" y="824865"/>
            <a:chExt cx="4513580" cy="2298700"/>
          </a:xfrm>
        </p:grpSpPr>
        <p:sp>
          <p:nvSpPr>
            <p:cNvPr id="5" name="object 5"/>
            <p:cNvSpPr/>
            <p:nvPr/>
          </p:nvSpPr>
          <p:spPr>
            <a:xfrm>
              <a:off x="75689" y="82486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100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7"/>
                  </a:moveTo>
                  <a:lnTo>
                    <a:pt x="4456941" y="520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7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120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184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247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311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310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01031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9761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534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682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746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809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873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93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100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106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1127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6898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7216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7533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7851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8168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8486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8803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9121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9438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9756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0073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0391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0708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1026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1661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18590"/>
              <a:ext cx="5715" cy="2098040"/>
            </a:xfrm>
            <a:custGeom>
              <a:avLst/>
              <a:gdLst/>
              <a:ahLst/>
              <a:cxnLst/>
              <a:rect l="l" t="t" r="r" b="b"/>
              <a:pathLst>
                <a:path w="5714" h="2098040">
                  <a:moveTo>
                    <a:pt x="5702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702" y="2098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2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3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4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918591"/>
              <a:ext cx="5080" cy="2098040"/>
            </a:xfrm>
            <a:custGeom>
              <a:avLst/>
              <a:gdLst/>
              <a:ahLst/>
              <a:cxnLst/>
              <a:rect l="l" t="t" r="r" b="b"/>
              <a:pathLst>
                <a:path w="5079" h="2098040">
                  <a:moveTo>
                    <a:pt x="5083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083" y="209804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54735"/>
              <a:ext cx="4457065" cy="2012314"/>
            </a:xfrm>
            <a:custGeom>
              <a:avLst/>
              <a:gdLst/>
              <a:ahLst/>
              <a:cxnLst/>
              <a:rect l="l" t="t" r="r" b="b"/>
              <a:pathLst>
                <a:path w="4457065" h="2012314">
                  <a:moveTo>
                    <a:pt x="4456610" y="0"/>
                  </a:moveTo>
                  <a:lnTo>
                    <a:pt x="0" y="0"/>
                  </a:lnTo>
                  <a:lnTo>
                    <a:pt x="0" y="1961131"/>
                  </a:lnTo>
                  <a:lnTo>
                    <a:pt x="4009" y="1980856"/>
                  </a:lnTo>
                  <a:lnTo>
                    <a:pt x="14924" y="1997008"/>
                  </a:lnTo>
                  <a:lnTo>
                    <a:pt x="31079" y="2007923"/>
                  </a:lnTo>
                  <a:lnTo>
                    <a:pt x="50804" y="2011931"/>
                  </a:lnTo>
                  <a:lnTo>
                    <a:pt x="4405810" y="2011931"/>
                  </a:lnTo>
                  <a:lnTo>
                    <a:pt x="4425535" y="2007923"/>
                  </a:lnTo>
                  <a:lnTo>
                    <a:pt x="4441688" y="1997008"/>
                  </a:lnTo>
                  <a:lnTo>
                    <a:pt x="4452602" y="1980856"/>
                  </a:lnTo>
                  <a:lnTo>
                    <a:pt x="4456610" y="1961131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07084"/>
              <a:ext cx="0" cy="2127885"/>
            </a:xfrm>
            <a:custGeom>
              <a:avLst/>
              <a:gdLst/>
              <a:ahLst/>
              <a:cxnLst/>
              <a:rect l="l" t="t" r="r" b="b"/>
              <a:pathLst>
                <a:path h="2127885">
                  <a:moveTo>
                    <a:pt x="0" y="2127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943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816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689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499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99547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752287"/>
            <a:ext cx="2471420" cy="4540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latin typeface="Tahoma"/>
                <a:cs typeface="Tahoma"/>
              </a:rPr>
              <a:t>Vaut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deux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valent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un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24865"/>
            <a:ext cx="4513580" cy="2298700"/>
            <a:chOff x="75688" y="824865"/>
            <a:chExt cx="4513580" cy="2298700"/>
          </a:xfrm>
        </p:grpSpPr>
        <p:sp>
          <p:nvSpPr>
            <p:cNvPr id="5" name="object 5"/>
            <p:cNvSpPr/>
            <p:nvPr/>
          </p:nvSpPr>
          <p:spPr>
            <a:xfrm>
              <a:off x="75689" y="82486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100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7"/>
                  </a:moveTo>
                  <a:lnTo>
                    <a:pt x="4456941" y="520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7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120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184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247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311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310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01031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9761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534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682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746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809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873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93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100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106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1127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6898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7216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7533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7851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8168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8486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8803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9121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9438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9756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0073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0391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0708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1026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1661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18590"/>
              <a:ext cx="5715" cy="2098040"/>
            </a:xfrm>
            <a:custGeom>
              <a:avLst/>
              <a:gdLst/>
              <a:ahLst/>
              <a:cxnLst/>
              <a:rect l="l" t="t" r="r" b="b"/>
              <a:pathLst>
                <a:path w="5714" h="2098040">
                  <a:moveTo>
                    <a:pt x="5702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702" y="2098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2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3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4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918591"/>
              <a:ext cx="5080" cy="2098040"/>
            </a:xfrm>
            <a:custGeom>
              <a:avLst/>
              <a:gdLst/>
              <a:ahLst/>
              <a:cxnLst/>
              <a:rect l="l" t="t" r="r" b="b"/>
              <a:pathLst>
                <a:path w="5079" h="2098040">
                  <a:moveTo>
                    <a:pt x="5083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083" y="209804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54735"/>
              <a:ext cx="4457065" cy="2012314"/>
            </a:xfrm>
            <a:custGeom>
              <a:avLst/>
              <a:gdLst/>
              <a:ahLst/>
              <a:cxnLst/>
              <a:rect l="l" t="t" r="r" b="b"/>
              <a:pathLst>
                <a:path w="4457065" h="2012314">
                  <a:moveTo>
                    <a:pt x="4456610" y="0"/>
                  </a:moveTo>
                  <a:lnTo>
                    <a:pt x="0" y="0"/>
                  </a:lnTo>
                  <a:lnTo>
                    <a:pt x="0" y="1961131"/>
                  </a:lnTo>
                  <a:lnTo>
                    <a:pt x="4009" y="1980856"/>
                  </a:lnTo>
                  <a:lnTo>
                    <a:pt x="14924" y="1997008"/>
                  </a:lnTo>
                  <a:lnTo>
                    <a:pt x="31079" y="2007923"/>
                  </a:lnTo>
                  <a:lnTo>
                    <a:pt x="50804" y="2011931"/>
                  </a:lnTo>
                  <a:lnTo>
                    <a:pt x="4405810" y="2011931"/>
                  </a:lnTo>
                  <a:lnTo>
                    <a:pt x="4425535" y="2007923"/>
                  </a:lnTo>
                  <a:lnTo>
                    <a:pt x="4441688" y="1997008"/>
                  </a:lnTo>
                  <a:lnTo>
                    <a:pt x="4452602" y="1980856"/>
                  </a:lnTo>
                  <a:lnTo>
                    <a:pt x="4456610" y="1961131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07084"/>
              <a:ext cx="0" cy="2127885"/>
            </a:xfrm>
            <a:custGeom>
              <a:avLst/>
              <a:gdLst/>
              <a:ahLst/>
              <a:cxnLst/>
              <a:rect l="l" t="t" r="r" b="b"/>
              <a:pathLst>
                <a:path h="2127885">
                  <a:moveTo>
                    <a:pt x="0" y="2127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943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816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689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499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99547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0047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52287"/>
            <a:ext cx="2471420" cy="6445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  <a:p>
            <a:pPr marL="265430" marR="5080">
              <a:lnSpc>
                <a:spcPct val="125000"/>
              </a:lnSpc>
              <a:spcBef>
                <a:spcPts val="30"/>
              </a:spcBef>
            </a:pPr>
            <a:r>
              <a:rPr sz="1000" dirty="0">
                <a:latin typeface="Tahoma"/>
                <a:cs typeface="Tahoma"/>
              </a:rPr>
              <a:t>Vaut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deux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valent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un </a:t>
            </a:r>
            <a:r>
              <a:rPr sz="1000" spc="-30" dirty="0">
                <a:latin typeface="Tahoma"/>
                <a:cs typeface="Tahoma"/>
              </a:rPr>
              <a:t>Symbole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électronique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278521" y="1428394"/>
            <a:ext cx="2379345" cy="466725"/>
            <a:chOff x="1278521" y="1428394"/>
            <a:chExt cx="2379345" cy="466725"/>
          </a:xfrm>
        </p:grpSpPr>
        <p:sp>
          <p:nvSpPr>
            <p:cNvPr id="59" name="object 59"/>
            <p:cNvSpPr/>
            <p:nvPr/>
          </p:nvSpPr>
          <p:spPr>
            <a:xfrm>
              <a:off x="1281061" y="1539405"/>
              <a:ext cx="554990" cy="201930"/>
            </a:xfrm>
            <a:custGeom>
              <a:avLst/>
              <a:gdLst/>
              <a:ahLst/>
              <a:cxnLst/>
              <a:rect l="l" t="t" r="r" b="b"/>
              <a:pathLst>
                <a:path w="554989" h="201930">
                  <a:moveTo>
                    <a:pt x="0" y="0"/>
                  </a:moveTo>
                  <a:lnTo>
                    <a:pt x="83172" y="0"/>
                  </a:lnTo>
                </a:path>
                <a:path w="554989" h="201930">
                  <a:moveTo>
                    <a:pt x="0" y="201599"/>
                  </a:moveTo>
                  <a:lnTo>
                    <a:pt x="83172" y="201599"/>
                  </a:lnTo>
                </a:path>
                <a:path w="554989" h="201930">
                  <a:moveTo>
                    <a:pt x="554405" y="100799"/>
                  </a:moveTo>
                  <a:lnTo>
                    <a:pt x="471246" y="100799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64234" y="1438605"/>
              <a:ext cx="388620" cy="403225"/>
            </a:xfrm>
            <a:custGeom>
              <a:avLst/>
              <a:gdLst/>
              <a:ahLst/>
              <a:cxnLst/>
              <a:rect l="l" t="t" r="r" b="b"/>
              <a:pathLst>
                <a:path w="388619" h="403225">
                  <a:moveTo>
                    <a:pt x="0" y="0"/>
                  </a:moveTo>
                  <a:lnTo>
                    <a:pt x="0" y="403199"/>
                  </a:lnTo>
                  <a:lnTo>
                    <a:pt x="62947" y="400561"/>
                  </a:lnTo>
                  <a:lnTo>
                    <a:pt x="122660" y="392921"/>
                  </a:lnTo>
                  <a:lnTo>
                    <a:pt x="178341" y="380697"/>
                  </a:lnTo>
                  <a:lnTo>
                    <a:pt x="229190" y="364302"/>
                  </a:lnTo>
                  <a:lnTo>
                    <a:pt x="274408" y="344152"/>
                  </a:lnTo>
                  <a:lnTo>
                    <a:pt x="313197" y="320662"/>
                  </a:lnTo>
                  <a:lnTo>
                    <a:pt x="344757" y="294246"/>
                  </a:lnTo>
                  <a:lnTo>
                    <a:pt x="382994" y="234300"/>
                  </a:lnTo>
                  <a:lnTo>
                    <a:pt x="388073" y="201599"/>
                  </a:lnTo>
                  <a:lnTo>
                    <a:pt x="382994" y="168899"/>
                  </a:lnTo>
                  <a:lnTo>
                    <a:pt x="344757" y="108952"/>
                  </a:lnTo>
                  <a:lnTo>
                    <a:pt x="313197" y="82537"/>
                  </a:lnTo>
                  <a:lnTo>
                    <a:pt x="274408" y="59047"/>
                  </a:lnTo>
                  <a:lnTo>
                    <a:pt x="229190" y="38896"/>
                  </a:lnTo>
                  <a:lnTo>
                    <a:pt x="178341" y="22502"/>
                  </a:lnTo>
                  <a:lnTo>
                    <a:pt x="122660" y="10277"/>
                  </a:lnTo>
                  <a:lnTo>
                    <a:pt x="62947" y="2638"/>
                  </a:lnTo>
                  <a:lnTo>
                    <a:pt x="0" y="0"/>
                  </a:lnTo>
                  <a:close/>
                </a:path>
              </a:pathLst>
            </a:custGeom>
            <a:ln w="10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0627" y="1431569"/>
              <a:ext cx="0" cy="460375"/>
            </a:xfrm>
            <a:custGeom>
              <a:avLst/>
              <a:gdLst/>
              <a:ahLst/>
              <a:cxnLst/>
              <a:rect l="l" t="t" r="r" b="b"/>
              <a:pathLst>
                <a:path h="460375">
                  <a:moveTo>
                    <a:pt x="0" y="460248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49410" y="1596402"/>
              <a:ext cx="706120" cy="163830"/>
            </a:xfrm>
            <a:custGeom>
              <a:avLst/>
              <a:gdLst/>
              <a:ahLst/>
              <a:cxnLst/>
              <a:rect l="l" t="t" r="r" b="b"/>
              <a:pathLst>
                <a:path w="706120" h="163830">
                  <a:moveTo>
                    <a:pt x="0" y="0"/>
                  </a:moveTo>
                  <a:lnTo>
                    <a:pt x="141109" y="0"/>
                  </a:lnTo>
                </a:path>
                <a:path w="706120" h="163830">
                  <a:moveTo>
                    <a:pt x="0" y="163804"/>
                  </a:moveTo>
                  <a:lnTo>
                    <a:pt x="141109" y="163804"/>
                  </a:lnTo>
                </a:path>
                <a:path w="706120" h="163830">
                  <a:moveTo>
                    <a:pt x="705599" y="81902"/>
                  </a:moveTo>
                  <a:lnTo>
                    <a:pt x="564476" y="81902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090519" y="1514509"/>
            <a:ext cx="423545" cy="327660"/>
          </a:xfrm>
          <a:prstGeom prst="rect">
            <a:avLst/>
          </a:prstGeom>
          <a:solidFill>
            <a:srgbClr val="FEFEFE"/>
          </a:solidFill>
          <a:ln w="10121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sz="1000" spc="20" dirty="0">
                <a:latin typeface="Tahoma"/>
                <a:cs typeface="Tahoma"/>
              </a:rPr>
              <a:t>&amp;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2700" y="1859114"/>
            <a:ext cx="553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Américain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430627" y="189181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042920" y="1859119"/>
            <a:ext cx="520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Tahoma"/>
                <a:cs typeface="Tahoma"/>
              </a:rPr>
              <a:t>Européen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24865"/>
            <a:ext cx="4513580" cy="2298700"/>
            <a:chOff x="75688" y="824865"/>
            <a:chExt cx="4513580" cy="2298700"/>
          </a:xfrm>
        </p:grpSpPr>
        <p:sp>
          <p:nvSpPr>
            <p:cNvPr id="5" name="object 5"/>
            <p:cNvSpPr/>
            <p:nvPr/>
          </p:nvSpPr>
          <p:spPr>
            <a:xfrm>
              <a:off x="75689" y="82486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100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7"/>
                  </a:moveTo>
                  <a:lnTo>
                    <a:pt x="4456941" y="520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7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120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184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247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311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310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01031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9761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534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682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746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809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873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93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100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106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1127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6898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7216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7533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7851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8168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8486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8803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9121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9438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9756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0073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0391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0708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1026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1661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18590"/>
              <a:ext cx="5715" cy="2098040"/>
            </a:xfrm>
            <a:custGeom>
              <a:avLst/>
              <a:gdLst/>
              <a:ahLst/>
              <a:cxnLst/>
              <a:rect l="l" t="t" r="r" b="b"/>
              <a:pathLst>
                <a:path w="5714" h="2098040">
                  <a:moveTo>
                    <a:pt x="5702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702" y="2098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2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3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4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918591"/>
              <a:ext cx="5080" cy="2098040"/>
            </a:xfrm>
            <a:custGeom>
              <a:avLst/>
              <a:gdLst/>
              <a:ahLst/>
              <a:cxnLst/>
              <a:rect l="l" t="t" r="r" b="b"/>
              <a:pathLst>
                <a:path w="5079" h="2098040">
                  <a:moveTo>
                    <a:pt x="5083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083" y="209804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54735"/>
              <a:ext cx="4457065" cy="2012314"/>
            </a:xfrm>
            <a:custGeom>
              <a:avLst/>
              <a:gdLst/>
              <a:ahLst/>
              <a:cxnLst/>
              <a:rect l="l" t="t" r="r" b="b"/>
              <a:pathLst>
                <a:path w="4457065" h="2012314">
                  <a:moveTo>
                    <a:pt x="4456610" y="0"/>
                  </a:moveTo>
                  <a:lnTo>
                    <a:pt x="0" y="0"/>
                  </a:lnTo>
                  <a:lnTo>
                    <a:pt x="0" y="1961131"/>
                  </a:lnTo>
                  <a:lnTo>
                    <a:pt x="4009" y="1980856"/>
                  </a:lnTo>
                  <a:lnTo>
                    <a:pt x="14924" y="1997008"/>
                  </a:lnTo>
                  <a:lnTo>
                    <a:pt x="31079" y="2007923"/>
                  </a:lnTo>
                  <a:lnTo>
                    <a:pt x="50804" y="2011931"/>
                  </a:lnTo>
                  <a:lnTo>
                    <a:pt x="4405810" y="2011931"/>
                  </a:lnTo>
                  <a:lnTo>
                    <a:pt x="4425535" y="2007923"/>
                  </a:lnTo>
                  <a:lnTo>
                    <a:pt x="4441688" y="1997008"/>
                  </a:lnTo>
                  <a:lnTo>
                    <a:pt x="4452602" y="1980856"/>
                  </a:lnTo>
                  <a:lnTo>
                    <a:pt x="4456610" y="1961131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07084"/>
              <a:ext cx="0" cy="2127885"/>
            </a:xfrm>
            <a:custGeom>
              <a:avLst/>
              <a:gdLst/>
              <a:ahLst/>
              <a:cxnLst/>
              <a:rect l="l" t="t" r="r" b="b"/>
              <a:pathLst>
                <a:path h="2127885">
                  <a:moveTo>
                    <a:pt x="0" y="2127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943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816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689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499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99547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0047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52287"/>
            <a:ext cx="2471420" cy="6445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  <a:p>
            <a:pPr marL="265430" marR="5080">
              <a:lnSpc>
                <a:spcPct val="125000"/>
              </a:lnSpc>
              <a:spcBef>
                <a:spcPts val="30"/>
              </a:spcBef>
            </a:pPr>
            <a:r>
              <a:rPr sz="1000" dirty="0">
                <a:latin typeface="Tahoma"/>
                <a:cs typeface="Tahoma"/>
              </a:rPr>
              <a:t>Vaut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deux</a:t>
            </a:r>
            <a:r>
              <a:rPr sz="1000" i="1" spc="150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valent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un </a:t>
            </a:r>
            <a:r>
              <a:rPr sz="1000" spc="-30" dirty="0">
                <a:latin typeface="Tahoma"/>
                <a:cs typeface="Tahoma"/>
              </a:rPr>
              <a:t>Symbole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électronique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278521" y="1428394"/>
            <a:ext cx="2379345" cy="466725"/>
            <a:chOff x="1278521" y="1428394"/>
            <a:chExt cx="2379345" cy="466725"/>
          </a:xfrm>
        </p:grpSpPr>
        <p:sp>
          <p:nvSpPr>
            <p:cNvPr id="59" name="object 59"/>
            <p:cNvSpPr/>
            <p:nvPr/>
          </p:nvSpPr>
          <p:spPr>
            <a:xfrm>
              <a:off x="1281061" y="1539405"/>
              <a:ext cx="554990" cy="201930"/>
            </a:xfrm>
            <a:custGeom>
              <a:avLst/>
              <a:gdLst/>
              <a:ahLst/>
              <a:cxnLst/>
              <a:rect l="l" t="t" r="r" b="b"/>
              <a:pathLst>
                <a:path w="554989" h="201930">
                  <a:moveTo>
                    <a:pt x="0" y="0"/>
                  </a:moveTo>
                  <a:lnTo>
                    <a:pt x="83172" y="0"/>
                  </a:lnTo>
                </a:path>
                <a:path w="554989" h="201930">
                  <a:moveTo>
                    <a:pt x="0" y="201599"/>
                  </a:moveTo>
                  <a:lnTo>
                    <a:pt x="83172" y="201599"/>
                  </a:lnTo>
                </a:path>
                <a:path w="554989" h="201930">
                  <a:moveTo>
                    <a:pt x="554405" y="100799"/>
                  </a:moveTo>
                  <a:lnTo>
                    <a:pt x="471246" y="100799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64234" y="1438605"/>
              <a:ext cx="388620" cy="403225"/>
            </a:xfrm>
            <a:custGeom>
              <a:avLst/>
              <a:gdLst/>
              <a:ahLst/>
              <a:cxnLst/>
              <a:rect l="l" t="t" r="r" b="b"/>
              <a:pathLst>
                <a:path w="388619" h="403225">
                  <a:moveTo>
                    <a:pt x="0" y="0"/>
                  </a:moveTo>
                  <a:lnTo>
                    <a:pt x="0" y="403199"/>
                  </a:lnTo>
                  <a:lnTo>
                    <a:pt x="62947" y="400561"/>
                  </a:lnTo>
                  <a:lnTo>
                    <a:pt x="122660" y="392921"/>
                  </a:lnTo>
                  <a:lnTo>
                    <a:pt x="178341" y="380697"/>
                  </a:lnTo>
                  <a:lnTo>
                    <a:pt x="229190" y="364302"/>
                  </a:lnTo>
                  <a:lnTo>
                    <a:pt x="274408" y="344152"/>
                  </a:lnTo>
                  <a:lnTo>
                    <a:pt x="313197" y="320662"/>
                  </a:lnTo>
                  <a:lnTo>
                    <a:pt x="344757" y="294246"/>
                  </a:lnTo>
                  <a:lnTo>
                    <a:pt x="382994" y="234300"/>
                  </a:lnTo>
                  <a:lnTo>
                    <a:pt x="388073" y="201599"/>
                  </a:lnTo>
                  <a:lnTo>
                    <a:pt x="382994" y="168899"/>
                  </a:lnTo>
                  <a:lnTo>
                    <a:pt x="344757" y="108952"/>
                  </a:lnTo>
                  <a:lnTo>
                    <a:pt x="313197" y="82537"/>
                  </a:lnTo>
                  <a:lnTo>
                    <a:pt x="274408" y="59047"/>
                  </a:lnTo>
                  <a:lnTo>
                    <a:pt x="229190" y="38896"/>
                  </a:lnTo>
                  <a:lnTo>
                    <a:pt x="178341" y="22502"/>
                  </a:lnTo>
                  <a:lnTo>
                    <a:pt x="122660" y="10277"/>
                  </a:lnTo>
                  <a:lnTo>
                    <a:pt x="62947" y="2638"/>
                  </a:lnTo>
                  <a:lnTo>
                    <a:pt x="0" y="0"/>
                  </a:lnTo>
                  <a:close/>
                </a:path>
              </a:pathLst>
            </a:custGeom>
            <a:ln w="10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0627" y="1431569"/>
              <a:ext cx="0" cy="460375"/>
            </a:xfrm>
            <a:custGeom>
              <a:avLst/>
              <a:gdLst/>
              <a:ahLst/>
              <a:cxnLst/>
              <a:rect l="l" t="t" r="r" b="b"/>
              <a:pathLst>
                <a:path h="460375">
                  <a:moveTo>
                    <a:pt x="0" y="460248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49410" y="1596402"/>
              <a:ext cx="706120" cy="163830"/>
            </a:xfrm>
            <a:custGeom>
              <a:avLst/>
              <a:gdLst/>
              <a:ahLst/>
              <a:cxnLst/>
              <a:rect l="l" t="t" r="r" b="b"/>
              <a:pathLst>
                <a:path w="706120" h="163830">
                  <a:moveTo>
                    <a:pt x="0" y="0"/>
                  </a:moveTo>
                  <a:lnTo>
                    <a:pt x="141109" y="0"/>
                  </a:lnTo>
                </a:path>
                <a:path w="706120" h="163830">
                  <a:moveTo>
                    <a:pt x="0" y="163804"/>
                  </a:moveTo>
                  <a:lnTo>
                    <a:pt x="141109" y="163804"/>
                  </a:lnTo>
                </a:path>
                <a:path w="706120" h="163830">
                  <a:moveTo>
                    <a:pt x="705599" y="81902"/>
                  </a:moveTo>
                  <a:lnTo>
                    <a:pt x="564476" y="81902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090519" y="1514509"/>
            <a:ext cx="423545" cy="327660"/>
          </a:xfrm>
          <a:prstGeom prst="rect">
            <a:avLst/>
          </a:prstGeom>
          <a:solidFill>
            <a:srgbClr val="FEFEFE"/>
          </a:solidFill>
          <a:ln w="10121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sz="1000" spc="20" dirty="0">
                <a:latin typeface="Tahoma"/>
                <a:cs typeface="Tahoma"/>
              </a:rPr>
              <a:t>&amp;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2700" y="1859114"/>
            <a:ext cx="553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Américain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250478" y="1891817"/>
            <a:ext cx="2183765" cy="294005"/>
            <a:chOff x="250478" y="1891817"/>
            <a:chExt cx="2183765" cy="294005"/>
          </a:xfrm>
        </p:grpSpPr>
        <p:sp>
          <p:nvSpPr>
            <p:cNvPr id="66" name="object 66"/>
            <p:cNvSpPr/>
            <p:nvPr/>
          </p:nvSpPr>
          <p:spPr>
            <a:xfrm>
              <a:off x="2430627" y="189181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114531"/>
              <a:ext cx="70717" cy="70726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3042920" y="1859119"/>
            <a:ext cx="520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Tahoma"/>
                <a:cs typeface="Tahoma"/>
              </a:rPr>
              <a:t>Européen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6777" y="2043523"/>
            <a:ext cx="808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Table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vérité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1592427" y="2231669"/>
          <a:ext cx="1754505" cy="784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2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Entrée</a:t>
                      </a:r>
                      <a:r>
                        <a:rPr sz="1000" spc="-4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2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Entrée</a:t>
                      </a:r>
                      <a:r>
                        <a:rPr sz="1000" spc="-4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Sortie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0094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97092"/>
            <a:ext cx="4234815" cy="9105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Modèle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40" dirty="0">
                <a:latin typeface="Tahoma"/>
                <a:cs typeface="Tahoma"/>
              </a:rPr>
              <a:t> ordinateurs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modernes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construits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autour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modèle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défini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le </a:t>
            </a:r>
            <a:r>
              <a:rPr sz="1000" spc="-35" dirty="0">
                <a:latin typeface="Tahoma"/>
                <a:cs typeface="Tahoma"/>
              </a:rPr>
              <a:t>mathématicien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John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Neumann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1945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appelé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195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ce </a:t>
            </a:r>
            <a:r>
              <a:rPr sz="1000" spc="-35" dirty="0">
                <a:latin typeface="Tahoma"/>
                <a:cs typeface="Tahoma"/>
              </a:rPr>
              <a:t>modèle,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l’ordinateur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décompose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5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parties</a:t>
            </a:r>
            <a:r>
              <a:rPr sz="1000" spc="-25" dirty="0">
                <a:latin typeface="Tahoma"/>
                <a:cs typeface="Tahoma"/>
              </a:rPr>
              <a:t> distinctes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58" name="object 5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6277" y="1739866"/>
            <a:ext cx="123764" cy="123764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488657" y="1740213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9759" y="1707180"/>
            <a:ext cx="3767454" cy="30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Tahoma"/>
                <a:cs typeface="Tahoma"/>
              </a:rPr>
              <a:t>Les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dispositifs</a:t>
            </a:r>
            <a:r>
              <a:rPr sz="900" spc="-20" dirty="0">
                <a:latin typeface="Tahoma"/>
                <a:cs typeface="Tahoma"/>
              </a:rPr>
              <a:t> d’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entrée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des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données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clavier, </a:t>
            </a:r>
            <a:r>
              <a:rPr sz="900" spc="-20" dirty="0">
                <a:latin typeface="Tahoma"/>
                <a:cs typeface="Tahoma"/>
              </a:rPr>
              <a:t>souris,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écran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tactile,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réseau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.),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4" y="186484"/>
            <a:ext cx="2114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Architecture</a:t>
            </a:r>
            <a:r>
              <a:rPr sz="1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ordinateurs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5688" y="824865"/>
            <a:ext cx="4513580" cy="2298700"/>
            <a:chOff x="75688" y="824865"/>
            <a:chExt cx="4513580" cy="2298700"/>
          </a:xfrm>
        </p:grpSpPr>
        <p:sp>
          <p:nvSpPr>
            <p:cNvPr id="5" name="object 5"/>
            <p:cNvSpPr/>
            <p:nvPr/>
          </p:nvSpPr>
          <p:spPr>
            <a:xfrm>
              <a:off x="75689" y="82486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100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7"/>
                  </a:moveTo>
                  <a:lnTo>
                    <a:pt x="4456941" y="520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7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120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184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247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311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310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01031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9761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534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682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746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809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873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93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100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106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1127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6898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7216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7533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7851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8168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8486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8803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9121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9438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9756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0073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0391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0708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1026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1661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18590"/>
              <a:ext cx="5715" cy="2098040"/>
            </a:xfrm>
            <a:custGeom>
              <a:avLst/>
              <a:gdLst/>
              <a:ahLst/>
              <a:cxnLst/>
              <a:rect l="l" t="t" r="r" b="b"/>
              <a:pathLst>
                <a:path w="5714" h="2098040">
                  <a:moveTo>
                    <a:pt x="5702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702" y="2098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2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3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4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918591"/>
              <a:ext cx="5080" cy="2098040"/>
            </a:xfrm>
            <a:custGeom>
              <a:avLst/>
              <a:gdLst/>
              <a:ahLst/>
              <a:cxnLst/>
              <a:rect l="l" t="t" r="r" b="b"/>
              <a:pathLst>
                <a:path w="5079" h="2098040">
                  <a:moveTo>
                    <a:pt x="5083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083" y="209804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54735"/>
              <a:ext cx="4457065" cy="2012314"/>
            </a:xfrm>
            <a:custGeom>
              <a:avLst/>
              <a:gdLst/>
              <a:ahLst/>
              <a:cxnLst/>
              <a:rect l="l" t="t" r="r" b="b"/>
              <a:pathLst>
                <a:path w="4457065" h="2012314">
                  <a:moveTo>
                    <a:pt x="4456610" y="0"/>
                  </a:moveTo>
                  <a:lnTo>
                    <a:pt x="0" y="0"/>
                  </a:lnTo>
                  <a:lnTo>
                    <a:pt x="0" y="1961131"/>
                  </a:lnTo>
                  <a:lnTo>
                    <a:pt x="4009" y="1980856"/>
                  </a:lnTo>
                  <a:lnTo>
                    <a:pt x="14924" y="1997008"/>
                  </a:lnTo>
                  <a:lnTo>
                    <a:pt x="31079" y="2007923"/>
                  </a:lnTo>
                  <a:lnTo>
                    <a:pt x="50804" y="2011931"/>
                  </a:lnTo>
                  <a:lnTo>
                    <a:pt x="4405810" y="2011931"/>
                  </a:lnTo>
                  <a:lnTo>
                    <a:pt x="4425535" y="2007923"/>
                  </a:lnTo>
                  <a:lnTo>
                    <a:pt x="4441688" y="1997008"/>
                  </a:lnTo>
                  <a:lnTo>
                    <a:pt x="4452602" y="1980856"/>
                  </a:lnTo>
                  <a:lnTo>
                    <a:pt x="4456610" y="1961131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07084"/>
              <a:ext cx="0" cy="2127885"/>
            </a:xfrm>
            <a:custGeom>
              <a:avLst/>
              <a:gdLst/>
              <a:ahLst/>
              <a:cxnLst/>
              <a:rect l="l" t="t" r="r" b="b"/>
              <a:pathLst>
                <a:path h="2127885">
                  <a:moveTo>
                    <a:pt x="0" y="2127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943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816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689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499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99547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752287"/>
            <a:ext cx="2633980" cy="4540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latin typeface="Tahoma"/>
                <a:cs typeface="Tahoma"/>
              </a:rPr>
              <a:t>Vaut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24865"/>
            <a:ext cx="4513580" cy="2298700"/>
            <a:chOff x="75688" y="824865"/>
            <a:chExt cx="4513580" cy="2298700"/>
          </a:xfrm>
        </p:grpSpPr>
        <p:sp>
          <p:nvSpPr>
            <p:cNvPr id="5" name="object 5"/>
            <p:cNvSpPr/>
            <p:nvPr/>
          </p:nvSpPr>
          <p:spPr>
            <a:xfrm>
              <a:off x="75689" y="82486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100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7"/>
                  </a:moveTo>
                  <a:lnTo>
                    <a:pt x="4456941" y="520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7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120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184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247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311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310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01031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9761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534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682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746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809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873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93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100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106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1127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6898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7216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7533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7851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8168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8486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8803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9121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9438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9756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0073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0391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0708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1026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1661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18590"/>
              <a:ext cx="5715" cy="2098040"/>
            </a:xfrm>
            <a:custGeom>
              <a:avLst/>
              <a:gdLst/>
              <a:ahLst/>
              <a:cxnLst/>
              <a:rect l="l" t="t" r="r" b="b"/>
              <a:pathLst>
                <a:path w="5714" h="2098040">
                  <a:moveTo>
                    <a:pt x="5702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702" y="2098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2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3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4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918591"/>
              <a:ext cx="5080" cy="2098040"/>
            </a:xfrm>
            <a:custGeom>
              <a:avLst/>
              <a:gdLst/>
              <a:ahLst/>
              <a:cxnLst/>
              <a:rect l="l" t="t" r="r" b="b"/>
              <a:pathLst>
                <a:path w="5079" h="2098040">
                  <a:moveTo>
                    <a:pt x="5083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083" y="209804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54735"/>
              <a:ext cx="4457065" cy="2012314"/>
            </a:xfrm>
            <a:custGeom>
              <a:avLst/>
              <a:gdLst/>
              <a:ahLst/>
              <a:cxnLst/>
              <a:rect l="l" t="t" r="r" b="b"/>
              <a:pathLst>
                <a:path w="4457065" h="2012314">
                  <a:moveTo>
                    <a:pt x="4456610" y="0"/>
                  </a:moveTo>
                  <a:lnTo>
                    <a:pt x="0" y="0"/>
                  </a:lnTo>
                  <a:lnTo>
                    <a:pt x="0" y="1961131"/>
                  </a:lnTo>
                  <a:lnTo>
                    <a:pt x="4009" y="1980856"/>
                  </a:lnTo>
                  <a:lnTo>
                    <a:pt x="14924" y="1997008"/>
                  </a:lnTo>
                  <a:lnTo>
                    <a:pt x="31079" y="2007923"/>
                  </a:lnTo>
                  <a:lnTo>
                    <a:pt x="50804" y="2011931"/>
                  </a:lnTo>
                  <a:lnTo>
                    <a:pt x="4405810" y="2011931"/>
                  </a:lnTo>
                  <a:lnTo>
                    <a:pt x="4425535" y="2007923"/>
                  </a:lnTo>
                  <a:lnTo>
                    <a:pt x="4441688" y="1997008"/>
                  </a:lnTo>
                  <a:lnTo>
                    <a:pt x="4452602" y="1980856"/>
                  </a:lnTo>
                  <a:lnTo>
                    <a:pt x="4456610" y="1961131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07084"/>
              <a:ext cx="0" cy="2127885"/>
            </a:xfrm>
            <a:custGeom>
              <a:avLst/>
              <a:gdLst/>
              <a:ahLst/>
              <a:cxnLst/>
              <a:rect l="l" t="t" r="r" b="b"/>
              <a:pathLst>
                <a:path h="2127885">
                  <a:moveTo>
                    <a:pt x="0" y="2127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943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816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689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499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99547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0047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52287"/>
            <a:ext cx="2633980" cy="6445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265430" marR="5080">
              <a:lnSpc>
                <a:spcPct val="125000"/>
              </a:lnSpc>
              <a:spcBef>
                <a:spcPts val="30"/>
              </a:spcBef>
            </a:pPr>
            <a:r>
              <a:rPr sz="1000" dirty="0">
                <a:latin typeface="Tahoma"/>
                <a:cs typeface="Tahoma"/>
              </a:rPr>
              <a:t>Vaut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 </a:t>
            </a:r>
            <a:r>
              <a:rPr sz="1000" spc="-30" dirty="0">
                <a:latin typeface="Tahoma"/>
                <a:cs typeface="Tahoma"/>
              </a:rPr>
              <a:t>Symbole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électronique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278521" y="1428394"/>
            <a:ext cx="2379345" cy="466725"/>
            <a:chOff x="1278521" y="1428394"/>
            <a:chExt cx="2379345" cy="466725"/>
          </a:xfrm>
        </p:grpSpPr>
        <p:sp>
          <p:nvSpPr>
            <p:cNvPr id="59" name="object 59"/>
            <p:cNvSpPr/>
            <p:nvPr/>
          </p:nvSpPr>
          <p:spPr>
            <a:xfrm>
              <a:off x="1281061" y="1539405"/>
              <a:ext cx="554990" cy="201930"/>
            </a:xfrm>
            <a:custGeom>
              <a:avLst/>
              <a:gdLst/>
              <a:ahLst/>
              <a:cxnLst/>
              <a:rect l="l" t="t" r="r" b="b"/>
              <a:pathLst>
                <a:path w="554989" h="201930">
                  <a:moveTo>
                    <a:pt x="0" y="0"/>
                  </a:moveTo>
                  <a:lnTo>
                    <a:pt x="151511" y="0"/>
                  </a:lnTo>
                </a:path>
                <a:path w="554989" h="201930">
                  <a:moveTo>
                    <a:pt x="0" y="201599"/>
                  </a:moveTo>
                  <a:lnTo>
                    <a:pt x="151511" y="201599"/>
                  </a:lnTo>
                </a:path>
                <a:path w="554989" h="201930">
                  <a:moveTo>
                    <a:pt x="554405" y="100799"/>
                  </a:moveTo>
                  <a:lnTo>
                    <a:pt x="471246" y="100799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64234" y="1438605"/>
              <a:ext cx="388620" cy="403225"/>
            </a:xfrm>
            <a:custGeom>
              <a:avLst/>
              <a:gdLst/>
              <a:ahLst/>
              <a:cxnLst/>
              <a:rect l="l" t="t" r="r" b="b"/>
              <a:pathLst>
                <a:path w="388619" h="403225">
                  <a:moveTo>
                    <a:pt x="0" y="0"/>
                  </a:moveTo>
                  <a:lnTo>
                    <a:pt x="30029" y="26707"/>
                  </a:lnTo>
                  <a:lnTo>
                    <a:pt x="54043" y="64556"/>
                  </a:lnTo>
                  <a:lnTo>
                    <a:pt x="71321" y="110926"/>
                  </a:lnTo>
                  <a:lnTo>
                    <a:pt x="81143" y="163196"/>
                  </a:lnTo>
                  <a:lnTo>
                    <a:pt x="82789" y="218746"/>
                  </a:lnTo>
                  <a:lnTo>
                    <a:pt x="75539" y="274955"/>
                  </a:lnTo>
                  <a:lnTo>
                    <a:pt x="63282" y="317077"/>
                  </a:lnTo>
                  <a:lnTo>
                    <a:pt x="46142" y="353275"/>
                  </a:lnTo>
                  <a:lnTo>
                    <a:pt x="24815" y="382368"/>
                  </a:lnTo>
                  <a:lnTo>
                    <a:pt x="0" y="403174"/>
                  </a:lnTo>
                  <a:lnTo>
                    <a:pt x="75229" y="400257"/>
                  </a:lnTo>
                  <a:lnTo>
                    <a:pt x="136155" y="391897"/>
                  </a:lnTo>
                  <a:lnTo>
                    <a:pt x="185107" y="378696"/>
                  </a:lnTo>
                  <a:lnTo>
                    <a:pt x="224413" y="361261"/>
                  </a:lnTo>
                  <a:lnTo>
                    <a:pt x="256401" y="340196"/>
                  </a:lnTo>
                  <a:lnTo>
                    <a:pt x="307739" y="289597"/>
                  </a:lnTo>
                  <a:lnTo>
                    <a:pt x="331745" y="261273"/>
                  </a:lnTo>
                  <a:lnTo>
                    <a:pt x="357747" y="231738"/>
                  </a:lnTo>
                  <a:lnTo>
                    <a:pt x="388073" y="201599"/>
                  </a:lnTo>
                  <a:lnTo>
                    <a:pt x="357747" y="171460"/>
                  </a:lnTo>
                  <a:lnTo>
                    <a:pt x="331745" y="141926"/>
                  </a:lnTo>
                  <a:lnTo>
                    <a:pt x="283400" y="87091"/>
                  </a:lnTo>
                  <a:lnTo>
                    <a:pt x="224413" y="41932"/>
                  </a:lnTo>
                  <a:lnTo>
                    <a:pt x="185107" y="24494"/>
                  </a:lnTo>
                  <a:lnTo>
                    <a:pt x="136155" y="11289"/>
                  </a:lnTo>
                  <a:lnTo>
                    <a:pt x="75229" y="2923"/>
                  </a:lnTo>
                  <a:lnTo>
                    <a:pt x="0" y="0"/>
                  </a:lnTo>
                  <a:close/>
                </a:path>
              </a:pathLst>
            </a:custGeom>
            <a:ln w="10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0627" y="1431569"/>
              <a:ext cx="0" cy="460375"/>
            </a:xfrm>
            <a:custGeom>
              <a:avLst/>
              <a:gdLst/>
              <a:ahLst/>
              <a:cxnLst/>
              <a:rect l="l" t="t" r="r" b="b"/>
              <a:pathLst>
                <a:path h="460375">
                  <a:moveTo>
                    <a:pt x="0" y="460248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49410" y="1596402"/>
              <a:ext cx="706120" cy="163830"/>
            </a:xfrm>
            <a:custGeom>
              <a:avLst/>
              <a:gdLst/>
              <a:ahLst/>
              <a:cxnLst/>
              <a:rect l="l" t="t" r="r" b="b"/>
              <a:pathLst>
                <a:path w="706120" h="163830">
                  <a:moveTo>
                    <a:pt x="0" y="0"/>
                  </a:moveTo>
                  <a:lnTo>
                    <a:pt x="141109" y="0"/>
                  </a:lnTo>
                </a:path>
                <a:path w="706120" h="163830">
                  <a:moveTo>
                    <a:pt x="0" y="163804"/>
                  </a:moveTo>
                  <a:lnTo>
                    <a:pt x="141109" y="163804"/>
                  </a:lnTo>
                </a:path>
                <a:path w="706120" h="163830">
                  <a:moveTo>
                    <a:pt x="705599" y="81902"/>
                  </a:moveTo>
                  <a:lnTo>
                    <a:pt x="564476" y="81902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090519" y="1514509"/>
            <a:ext cx="423545" cy="327660"/>
          </a:xfrm>
          <a:prstGeom prst="rect">
            <a:avLst/>
          </a:prstGeom>
          <a:solidFill>
            <a:srgbClr val="FEFEFE"/>
          </a:solidFill>
          <a:ln w="10121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535"/>
              </a:spcBef>
            </a:pPr>
            <a:r>
              <a:rPr sz="1000" spc="220" dirty="0">
                <a:latin typeface="Arial"/>
                <a:cs typeface="Arial"/>
              </a:rPr>
              <a:t>≥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2702" y="1859124"/>
            <a:ext cx="553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Américain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430627" y="189181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042920" y="1859119"/>
            <a:ext cx="520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Tahoma"/>
                <a:cs typeface="Tahoma"/>
              </a:rPr>
              <a:t>Européen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24865"/>
            <a:ext cx="4513580" cy="2298700"/>
            <a:chOff x="75688" y="824865"/>
            <a:chExt cx="4513580" cy="2298700"/>
          </a:xfrm>
        </p:grpSpPr>
        <p:sp>
          <p:nvSpPr>
            <p:cNvPr id="5" name="object 5"/>
            <p:cNvSpPr/>
            <p:nvPr/>
          </p:nvSpPr>
          <p:spPr>
            <a:xfrm>
              <a:off x="75689" y="82486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100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7"/>
                  </a:moveTo>
                  <a:lnTo>
                    <a:pt x="4456941" y="520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7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120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184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247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311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310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01031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9761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534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6825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746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809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873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93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100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106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1127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6898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7216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7533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7851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8168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8486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8803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9121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9438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9756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0073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0391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0708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1026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1661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1343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18590"/>
              <a:ext cx="5715" cy="2098040"/>
            </a:xfrm>
            <a:custGeom>
              <a:avLst/>
              <a:gdLst/>
              <a:ahLst/>
              <a:cxnLst/>
              <a:rect l="l" t="t" r="r" b="b"/>
              <a:pathLst>
                <a:path w="5714" h="2098040">
                  <a:moveTo>
                    <a:pt x="5702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702" y="2098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1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2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3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4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6" y="918591"/>
              <a:ext cx="9525" cy="2098040"/>
            </a:xfrm>
            <a:custGeom>
              <a:avLst/>
              <a:gdLst/>
              <a:ahLst/>
              <a:cxnLst/>
              <a:rect l="l" t="t" r="r" b="b"/>
              <a:pathLst>
                <a:path w="9525" h="2098040">
                  <a:moveTo>
                    <a:pt x="0" y="2098040"/>
                  </a:moveTo>
                  <a:lnTo>
                    <a:pt x="9525" y="2098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2098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918591"/>
              <a:ext cx="5080" cy="2098040"/>
            </a:xfrm>
            <a:custGeom>
              <a:avLst/>
              <a:gdLst/>
              <a:ahLst/>
              <a:cxnLst/>
              <a:rect l="l" t="t" r="r" b="b"/>
              <a:pathLst>
                <a:path w="5079" h="2098040">
                  <a:moveTo>
                    <a:pt x="5083" y="0"/>
                  </a:moveTo>
                  <a:lnTo>
                    <a:pt x="0" y="0"/>
                  </a:lnTo>
                  <a:lnTo>
                    <a:pt x="0" y="2098040"/>
                  </a:lnTo>
                  <a:lnTo>
                    <a:pt x="5083" y="209804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54735"/>
              <a:ext cx="4457065" cy="2012314"/>
            </a:xfrm>
            <a:custGeom>
              <a:avLst/>
              <a:gdLst/>
              <a:ahLst/>
              <a:cxnLst/>
              <a:rect l="l" t="t" r="r" b="b"/>
              <a:pathLst>
                <a:path w="4457065" h="2012314">
                  <a:moveTo>
                    <a:pt x="4456610" y="0"/>
                  </a:moveTo>
                  <a:lnTo>
                    <a:pt x="0" y="0"/>
                  </a:lnTo>
                  <a:lnTo>
                    <a:pt x="0" y="1961131"/>
                  </a:lnTo>
                  <a:lnTo>
                    <a:pt x="4009" y="1980856"/>
                  </a:lnTo>
                  <a:lnTo>
                    <a:pt x="14924" y="1997008"/>
                  </a:lnTo>
                  <a:lnTo>
                    <a:pt x="31079" y="2007923"/>
                  </a:lnTo>
                  <a:lnTo>
                    <a:pt x="50804" y="2011931"/>
                  </a:lnTo>
                  <a:lnTo>
                    <a:pt x="4405810" y="2011931"/>
                  </a:lnTo>
                  <a:lnTo>
                    <a:pt x="4425535" y="2007923"/>
                  </a:lnTo>
                  <a:lnTo>
                    <a:pt x="4441688" y="1997008"/>
                  </a:lnTo>
                  <a:lnTo>
                    <a:pt x="4452602" y="1980856"/>
                  </a:lnTo>
                  <a:lnTo>
                    <a:pt x="4456610" y="1961131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07084"/>
              <a:ext cx="0" cy="2127885"/>
            </a:xfrm>
            <a:custGeom>
              <a:avLst/>
              <a:gdLst/>
              <a:ahLst/>
              <a:cxnLst/>
              <a:rect l="l" t="t" r="r" b="b"/>
              <a:pathLst>
                <a:path h="2127885">
                  <a:moveTo>
                    <a:pt x="0" y="2127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943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816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6898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499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99547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0047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52287"/>
            <a:ext cx="2633980" cy="6445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Opérateur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265430" marR="5080">
              <a:lnSpc>
                <a:spcPct val="125000"/>
              </a:lnSpc>
              <a:spcBef>
                <a:spcPts val="30"/>
              </a:spcBef>
            </a:pPr>
            <a:r>
              <a:rPr sz="1000" dirty="0">
                <a:latin typeface="Tahoma"/>
                <a:cs typeface="Tahoma"/>
              </a:rPr>
              <a:t>Vaut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 </a:t>
            </a:r>
            <a:r>
              <a:rPr sz="1000" spc="-30" dirty="0">
                <a:latin typeface="Tahoma"/>
                <a:cs typeface="Tahoma"/>
              </a:rPr>
              <a:t>Symbole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électronique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278521" y="1428394"/>
            <a:ext cx="2379345" cy="466725"/>
            <a:chOff x="1278521" y="1428394"/>
            <a:chExt cx="2379345" cy="466725"/>
          </a:xfrm>
        </p:grpSpPr>
        <p:sp>
          <p:nvSpPr>
            <p:cNvPr id="59" name="object 59"/>
            <p:cNvSpPr/>
            <p:nvPr/>
          </p:nvSpPr>
          <p:spPr>
            <a:xfrm>
              <a:off x="1281061" y="1539405"/>
              <a:ext cx="554990" cy="201930"/>
            </a:xfrm>
            <a:custGeom>
              <a:avLst/>
              <a:gdLst/>
              <a:ahLst/>
              <a:cxnLst/>
              <a:rect l="l" t="t" r="r" b="b"/>
              <a:pathLst>
                <a:path w="554989" h="201930">
                  <a:moveTo>
                    <a:pt x="0" y="0"/>
                  </a:moveTo>
                  <a:lnTo>
                    <a:pt x="151511" y="0"/>
                  </a:lnTo>
                </a:path>
                <a:path w="554989" h="201930">
                  <a:moveTo>
                    <a:pt x="0" y="201599"/>
                  </a:moveTo>
                  <a:lnTo>
                    <a:pt x="151511" y="201599"/>
                  </a:lnTo>
                </a:path>
                <a:path w="554989" h="201930">
                  <a:moveTo>
                    <a:pt x="554405" y="100799"/>
                  </a:moveTo>
                  <a:lnTo>
                    <a:pt x="471246" y="100799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64234" y="1438605"/>
              <a:ext cx="388620" cy="403225"/>
            </a:xfrm>
            <a:custGeom>
              <a:avLst/>
              <a:gdLst/>
              <a:ahLst/>
              <a:cxnLst/>
              <a:rect l="l" t="t" r="r" b="b"/>
              <a:pathLst>
                <a:path w="388619" h="403225">
                  <a:moveTo>
                    <a:pt x="0" y="0"/>
                  </a:moveTo>
                  <a:lnTo>
                    <a:pt x="30029" y="26707"/>
                  </a:lnTo>
                  <a:lnTo>
                    <a:pt x="54043" y="64556"/>
                  </a:lnTo>
                  <a:lnTo>
                    <a:pt x="71321" y="110926"/>
                  </a:lnTo>
                  <a:lnTo>
                    <a:pt x="81143" y="163196"/>
                  </a:lnTo>
                  <a:lnTo>
                    <a:pt x="82789" y="218746"/>
                  </a:lnTo>
                  <a:lnTo>
                    <a:pt x="75539" y="274955"/>
                  </a:lnTo>
                  <a:lnTo>
                    <a:pt x="63282" y="317077"/>
                  </a:lnTo>
                  <a:lnTo>
                    <a:pt x="46142" y="353275"/>
                  </a:lnTo>
                  <a:lnTo>
                    <a:pt x="24815" y="382368"/>
                  </a:lnTo>
                  <a:lnTo>
                    <a:pt x="0" y="403174"/>
                  </a:lnTo>
                  <a:lnTo>
                    <a:pt x="75229" y="400257"/>
                  </a:lnTo>
                  <a:lnTo>
                    <a:pt x="136155" y="391897"/>
                  </a:lnTo>
                  <a:lnTo>
                    <a:pt x="185107" y="378696"/>
                  </a:lnTo>
                  <a:lnTo>
                    <a:pt x="224413" y="361261"/>
                  </a:lnTo>
                  <a:lnTo>
                    <a:pt x="256401" y="340196"/>
                  </a:lnTo>
                  <a:lnTo>
                    <a:pt x="307739" y="289597"/>
                  </a:lnTo>
                  <a:lnTo>
                    <a:pt x="331745" y="261273"/>
                  </a:lnTo>
                  <a:lnTo>
                    <a:pt x="357747" y="231738"/>
                  </a:lnTo>
                  <a:lnTo>
                    <a:pt x="388073" y="201599"/>
                  </a:lnTo>
                  <a:lnTo>
                    <a:pt x="357747" y="171460"/>
                  </a:lnTo>
                  <a:lnTo>
                    <a:pt x="331745" y="141926"/>
                  </a:lnTo>
                  <a:lnTo>
                    <a:pt x="283400" y="87091"/>
                  </a:lnTo>
                  <a:lnTo>
                    <a:pt x="224413" y="41932"/>
                  </a:lnTo>
                  <a:lnTo>
                    <a:pt x="185107" y="24494"/>
                  </a:lnTo>
                  <a:lnTo>
                    <a:pt x="136155" y="11289"/>
                  </a:lnTo>
                  <a:lnTo>
                    <a:pt x="75229" y="2923"/>
                  </a:lnTo>
                  <a:lnTo>
                    <a:pt x="0" y="0"/>
                  </a:lnTo>
                  <a:close/>
                </a:path>
              </a:pathLst>
            </a:custGeom>
            <a:ln w="10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0627" y="1431569"/>
              <a:ext cx="0" cy="460375"/>
            </a:xfrm>
            <a:custGeom>
              <a:avLst/>
              <a:gdLst/>
              <a:ahLst/>
              <a:cxnLst/>
              <a:rect l="l" t="t" r="r" b="b"/>
              <a:pathLst>
                <a:path h="460375">
                  <a:moveTo>
                    <a:pt x="0" y="460248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49410" y="1596402"/>
              <a:ext cx="706120" cy="163830"/>
            </a:xfrm>
            <a:custGeom>
              <a:avLst/>
              <a:gdLst/>
              <a:ahLst/>
              <a:cxnLst/>
              <a:rect l="l" t="t" r="r" b="b"/>
              <a:pathLst>
                <a:path w="706120" h="163830">
                  <a:moveTo>
                    <a:pt x="0" y="0"/>
                  </a:moveTo>
                  <a:lnTo>
                    <a:pt x="141109" y="0"/>
                  </a:lnTo>
                </a:path>
                <a:path w="706120" h="163830">
                  <a:moveTo>
                    <a:pt x="0" y="163804"/>
                  </a:moveTo>
                  <a:lnTo>
                    <a:pt x="141109" y="163804"/>
                  </a:lnTo>
                </a:path>
                <a:path w="706120" h="163830">
                  <a:moveTo>
                    <a:pt x="705599" y="81902"/>
                  </a:moveTo>
                  <a:lnTo>
                    <a:pt x="564476" y="81902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090519" y="1514509"/>
            <a:ext cx="423545" cy="327660"/>
          </a:xfrm>
          <a:prstGeom prst="rect">
            <a:avLst/>
          </a:prstGeom>
          <a:solidFill>
            <a:srgbClr val="FEFEFE"/>
          </a:solidFill>
          <a:ln w="10121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535"/>
              </a:spcBef>
            </a:pPr>
            <a:r>
              <a:rPr sz="1000" spc="220" dirty="0">
                <a:latin typeface="Arial"/>
                <a:cs typeface="Arial"/>
              </a:rPr>
              <a:t>≥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2702" y="1859124"/>
            <a:ext cx="553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Américain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250478" y="1891817"/>
            <a:ext cx="2183765" cy="294005"/>
            <a:chOff x="250478" y="1891817"/>
            <a:chExt cx="2183765" cy="294005"/>
          </a:xfrm>
        </p:grpSpPr>
        <p:sp>
          <p:nvSpPr>
            <p:cNvPr id="66" name="object 66"/>
            <p:cNvSpPr/>
            <p:nvPr/>
          </p:nvSpPr>
          <p:spPr>
            <a:xfrm>
              <a:off x="2430627" y="1891817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114531"/>
              <a:ext cx="70717" cy="70726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3042920" y="1859119"/>
            <a:ext cx="520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Tahoma"/>
                <a:cs typeface="Tahoma"/>
              </a:rPr>
              <a:t>Européen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6777" y="2043523"/>
            <a:ext cx="808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ahoma"/>
                <a:cs typeface="Tahoma"/>
              </a:rPr>
              <a:t>Table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vérité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1592427" y="2231669"/>
          <a:ext cx="1754505" cy="784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2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Entrée</a:t>
                      </a:r>
                      <a:r>
                        <a:rPr sz="1000" spc="-4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2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Entrée</a:t>
                      </a:r>
                      <a:r>
                        <a:rPr sz="1000" spc="-4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Sortie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5"/>
                        </a:lnSpc>
                      </a:pPr>
                      <a:r>
                        <a:rPr sz="1000" spc="-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86993"/>
            <a:ext cx="4513580" cy="1644650"/>
            <a:chOff x="75688" y="1086993"/>
            <a:chExt cx="4513580" cy="1644650"/>
          </a:xfrm>
        </p:grpSpPr>
        <p:sp>
          <p:nvSpPr>
            <p:cNvPr id="5" name="object 5"/>
            <p:cNvSpPr/>
            <p:nvPr/>
          </p:nvSpPr>
          <p:spPr>
            <a:xfrm>
              <a:off x="75689" y="108699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716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741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8054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868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9324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931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186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059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623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49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49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6765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6829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6892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6956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019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083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146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21040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0"/>
                  </a:moveTo>
                  <a:lnTo>
                    <a:pt x="4304535" y="476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303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335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366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398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430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462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493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525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557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589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620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652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684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716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779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80223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715" y="0"/>
                  </a:moveTo>
                  <a:lnTo>
                    <a:pt x="0" y="0"/>
                  </a:lnTo>
                  <a:lnTo>
                    <a:pt x="0" y="1443990"/>
                  </a:lnTo>
                  <a:lnTo>
                    <a:pt x="5715" y="14439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8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4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6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7" y="1180211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112" y="0"/>
                  </a:moveTo>
                  <a:lnTo>
                    <a:pt x="0" y="0"/>
                  </a:lnTo>
                  <a:lnTo>
                    <a:pt x="0" y="1443989"/>
                  </a:lnTo>
                  <a:lnTo>
                    <a:pt x="5112" y="1443989"/>
                  </a:lnTo>
                  <a:lnTo>
                    <a:pt x="51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16101"/>
              <a:ext cx="4457065" cy="1358900"/>
            </a:xfrm>
            <a:custGeom>
              <a:avLst/>
              <a:gdLst/>
              <a:ahLst/>
              <a:cxnLst/>
              <a:rect l="l" t="t" r="r" b="b"/>
              <a:pathLst>
                <a:path w="4457065" h="1358900">
                  <a:moveTo>
                    <a:pt x="4456610" y="0"/>
                  </a:moveTo>
                  <a:lnTo>
                    <a:pt x="0" y="0"/>
                  </a:lnTo>
                  <a:lnTo>
                    <a:pt x="0" y="1308100"/>
                  </a:lnTo>
                  <a:lnTo>
                    <a:pt x="4009" y="1327824"/>
                  </a:lnTo>
                  <a:lnTo>
                    <a:pt x="14924" y="1343977"/>
                  </a:lnTo>
                  <a:lnTo>
                    <a:pt x="31079" y="1354891"/>
                  </a:lnTo>
                  <a:lnTo>
                    <a:pt x="50804" y="1358900"/>
                  </a:lnTo>
                  <a:lnTo>
                    <a:pt x="4405810" y="1358900"/>
                  </a:lnTo>
                  <a:lnTo>
                    <a:pt x="4425535" y="1354891"/>
                  </a:lnTo>
                  <a:lnTo>
                    <a:pt x="4441688" y="1343977"/>
                  </a:lnTo>
                  <a:lnTo>
                    <a:pt x="4452602" y="1327824"/>
                  </a:lnTo>
                  <a:lnTo>
                    <a:pt x="4456610" y="130810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68438"/>
              <a:ext cx="0" cy="1475105"/>
            </a:xfrm>
            <a:custGeom>
              <a:avLst/>
              <a:gdLst/>
              <a:ahLst/>
              <a:cxnLst/>
              <a:rect l="l" t="t" r="r" b="b"/>
              <a:pathLst>
                <a:path h="1475105">
                  <a:moveTo>
                    <a:pt x="0" y="14748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557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430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30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112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13794" y="1014415"/>
            <a:ext cx="3898265" cy="6045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Autres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portes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logiques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autres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portes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logiques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fondamentales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bien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être </a:t>
            </a:r>
            <a:r>
              <a:rPr sz="1000" spc="-35" dirty="0">
                <a:latin typeface="Tahoma"/>
                <a:cs typeface="Tahoma"/>
              </a:rPr>
              <a:t>construire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partir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OR, AND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 ont </a:t>
            </a:r>
            <a:r>
              <a:rPr sz="1000" spc="-20" dirty="0">
                <a:latin typeface="Tahoma"/>
                <a:cs typeface="Tahoma"/>
              </a:rPr>
              <a:t>leur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propre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symbole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86993"/>
            <a:ext cx="4513580" cy="1644650"/>
            <a:chOff x="75688" y="1086993"/>
            <a:chExt cx="4513580" cy="1644650"/>
          </a:xfrm>
        </p:grpSpPr>
        <p:sp>
          <p:nvSpPr>
            <p:cNvPr id="5" name="object 5"/>
            <p:cNvSpPr/>
            <p:nvPr/>
          </p:nvSpPr>
          <p:spPr>
            <a:xfrm>
              <a:off x="75689" y="108699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716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741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8054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868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9324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931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186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059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623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49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49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6765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6829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6892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6956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019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083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146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21040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0"/>
                  </a:moveTo>
                  <a:lnTo>
                    <a:pt x="4304535" y="476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303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335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366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398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430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462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493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525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557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589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620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652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684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716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779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80223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715" y="0"/>
                  </a:moveTo>
                  <a:lnTo>
                    <a:pt x="0" y="0"/>
                  </a:lnTo>
                  <a:lnTo>
                    <a:pt x="0" y="1443990"/>
                  </a:lnTo>
                  <a:lnTo>
                    <a:pt x="5715" y="14439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8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4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6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7" y="1180211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112" y="0"/>
                  </a:moveTo>
                  <a:lnTo>
                    <a:pt x="0" y="0"/>
                  </a:lnTo>
                  <a:lnTo>
                    <a:pt x="0" y="1443989"/>
                  </a:lnTo>
                  <a:lnTo>
                    <a:pt x="5112" y="1443989"/>
                  </a:lnTo>
                  <a:lnTo>
                    <a:pt x="51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16101"/>
              <a:ext cx="4457065" cy="1358900"/>
            </a:xfrm>
            <a:custGeom>
              <a:avLst/>
              <a:gdLst/>
              <a:ahLst/>
              <a:cxnLst/>
              <a:rect l="l" t="t" r="r" b="b"/>
              <a:pathLst>
                <a:path w="4457065" h="1358900">
                  <a:moveTo>
                    <a:pt x="4456610" y="0"/>
                  </a:moveTo>
                  <a:lnTo>
                    <a:pt x="0" y="0"/>
                  </a:lnTo>
                  <a:lnTo>
                    <a:pt x="0" y="1308100"/>
                  </a:lnTo>
                  <a:lnTo>
                    <a:pt x="4009" y="1327824"/>
                  </a:lnTo>
                  <a:lnTo>
                    <a:pt x="14924" y="1343977"/>
                  </a:lnTo>
                  <a:lnTo>
                    <a:pt x="31079" y="1354891"/>
                  </a:lnTo>
                  <a:lnTo>
                    <a:pt x="50804" y="1358900"/>
                  </a:lnTo>
                  <a:lnTo>
                    <a:pt x="4405810" y="1358900"/>
                  </a:lnTo>
                  <a:lnTo>
                    <a:pt x="4425535" y="1354891"/>
                  </a:lnTo>
                  <a:lnTo>
                    <a:pt x="4441688" y="1343977"/>
                  </a:lnTo>
                  <a:lnTo>
                    <a:pt x="4452602" y="1327824"/>
                  </a:lnTo>
                  <a:lnTo>
                    <a:pt x="4456610" y="130810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68438"/>
              <a:ext cx="0" cy="1475105"/>
            </a:xfrm>
            <a:custGeom>
              <a:avLst/>
              <a:gdLst/>
              <a:ahLst/>
              <a:cxnLst/>
              <a:rect l="l" t="t" r="r" b="b"/>
              <a:pathLst>
                <a:path h="1475105">
                  <a:moveTo>
                    <a:pt x="0" y="14748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557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430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30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112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703051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1014415"/>
            <a:ext cx="4343400" cy="94741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Autres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portes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logiques</a:t>
            </a:r>
            <a:endParaRPr sz="1200">
              <a:latin typeface="Calibri"/>
              <a:cs typeface="Calibri"/>
            </a:endParaRPr>
          </a:p>
          <a:p>
            <a:pPr marL="12700" marR="450215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autres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portes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logiques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fondamentales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bien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être </a:t>
            </a:r>
            <a:r>
              <a:rPr sz="1000" spc="-35" dirty="0">
                <a:latin typeface="Tahoma"/>
                <a:cs typeface="Tahoma"/>
              </a:rPr>
              <a:t>construire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partir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OR, AND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 ont </a:t>
            </a:r>
            <a:r>
              <a:rPr sz="1000" spc="-20" dirty="0">
                <a:latin typeface="Tahoma"/>
                <a:cs typeface="Tahoma"/>
              </a:rPr>
              <a:t>leur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propre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symbole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Tahoma"/>
                <a:cs typeface="Tahoma"/>
              </a:rPr>
              <a:t>La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porte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XOR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vaut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mais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pas</a:t>
            </a:r>
            <a:r>
              <a:rPr sz="1000" spc="-35" dirty="0">
                <a:latin typeface="Tahoma"/>
                <a:cs typeface="Tahoma"/>
              </a:rPr>
              <a:t> les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deux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fois.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C’est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exclusif.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86993"/>
            <a:ext cx="4513580" cy="1644650"/>
            <a:chOff x="75688" y="1086993"/>
            <a:chExt cx="4513580" cy="1644650"/>
          </a:xfrm>
        </p:grpSpPr>
        <p:sp>
          <p:nvSpPr>
            <p:cNvPr id="5" name="object 5"/>
            <p:cNvSpPr/>
            <p:nvPr/>
          </p:nvSpPr>
          <p:spPr>
            <a:xfrm>
              <a:off x="75689" y="108699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716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741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8054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868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9324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931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186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059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623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49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49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6765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6829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6892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6956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019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083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146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21040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0"/>
                  </a:moveTo>
                  <a:lnTo>
                    <a:pt x="4304535" y="476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303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335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366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398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430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462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493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525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557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589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620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652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684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716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779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80223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715" y="0"/>
                  </a:moveTo>
                  <a:lnTo>
                    <a:pt x="0" y="0"/>
                  </a:lnTo>
                  <a:lnTo>
                    <a:pt x="0" y="1443990"/>
                  </a:lnTo>
                  <a:lnTo>
                    <a:pt x="5715" y="14439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8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4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6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7" y="1180211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112" y="0"/>
                  </a:moveTo>
                  <a:lnTo>
                    <a:pt x="0" y="0"/>
                  </a:lnTo>
                  <a:lnTo>
                    <a:pt x="0" y="1443989"/>
                  </a:lnTo>
                  <a:lnTo>
                    <a:pt x="5112" y="1443989"/>
                  </a:lnTo>
                  <a:lnTo>
                    <a:pt x="51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16101"/>
              <a:ext cx="4457065" cy="1358900"/>
            </a:xfrm>
            <a:custGeom>
              <a:avLst/>
              <a:gdLst/>
              <a:ahLst/>
              <a:cxnLst/>
              <a:rect l="l" t="t" r="r" b="b"/>
              <a:pathLst>
                <a:path w="4457065" h="1358900">
                  <a:moveTo>
                    <a:pt x="4456610" y="0"/>
                  </a:moveTo>
                  <a:lnTo>
                    <a:pt x="0" y="0"/>
                  </a:lnTo>
                  <a:lnTo>
                    <a:pt x="0" y="1308100"/>
                  </a:lnTo>
                  <a:lnTo>
                    <a:pt x="4009" y="1327824"/>
                  </a:lnTo>
                  <a:lnTo>
                    <a:pt x="14924" y="1343977"/>
                  </a:lnTo>
                  <a:lnTo>
                    <a:pt x="31079" y="1354891"/>
                  </a:lnTo>
                  <a:lnTo>
                    <a:pt x="50804" y="1358900"/>
                  </a:lnTo>
                  <a:lnTo>
                    <a:pt x="4405810" y="1358900"/>
                  </a:lnTo>
                  <a:lnTo>
                    <a:pt x="4425535" y="1354891"/>
                  </a:lnTo>
                  <a:lnTo>
                    <a:pt x="4441688" y="1343977"/>
                  </a:lnTo>
                  <a:lnTo>
                    <a:pt x="4452602" y="1327824"/>
                  </a:lnTo>
                  <a:lnTo>
                    <a:pt x="4456610" y="130810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68438"/>
              <a:ext cx="0" cy="1475105"/>
            </a:xfrm>
            <a:custGeom>
              <a:avLst/>
              <a:gdLst/>
              <a:ahLst/>
              <a:cxnLst/>
              <a:rect l="l" t="t" r="r" b="b"/>
              <a:pathLst>
                <a:path h="1475105">
                  <a:moveTo>
                    <a:pt x="0" y="14748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557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430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30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112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703051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044427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1014415"/>
            <a:ext cx="4366260" cy="12890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Autres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portes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logiques</a:t>
            </a:r>
            <a:endParaRPr sz="1200">
              <a:latin typeface="Calibri"/>
              <a:cs typeface="Calibri"/>
            </a:endParaRPr>
          </a:p>
          <a:p>
            <a:pPr marL="12700" marR="472440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autres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portes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logiques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fondamentales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bien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être </a:t>
            </a:r>
            <a:r>
              <a:rPr sz="1000" spc="-35" dirty="0">
                <a:latin typeface="Tahoma"/>
                <a:cs typeface="Tahoma"/>
              </a:rPr>
              <a:t>construire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partir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OR, AND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 ont </a:t>
            </a:r>
            <a:r>
              <a:rPr sz="1000" spc="-20" dirty="0">
                <a:latin typeface="Tahoma"/>
                <a:cs typeface="Tahoma"/>
              </a:rPr>
              <a:t>leur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propre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symbole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27305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Tahoma"/>
                <a:cs typeface="Tahoma"/>
              </a:rPr>
              <a:t>La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porte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XOR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vaut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mais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pas</a:t>
            </a:r>
            <a:r>
              <a:rPr sz="1000" spc="-35" dirty="0">
                <a:latin typeface="Tahoma"/>
                <a:cs typeface="Tahoma"/>
              </a:rPr>
              <a:t> les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deux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fois.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C’est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exclusif.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porte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seulement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lorsque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valent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1.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C’est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porte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"NON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ET"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86993"/>
            <a:ext cx="4513580" cy="1644650"/>
            <a:chOff x="75688" y="1086993"/>
            <a:chExt cx="4513580" cy="1644650"/>
          </a:xfrm>
        </p:grpSpPr>
        <p:sp>
          <p:nvSpPr>
            <p:cNvPr id="5" name="object 5"/>
            <p:cNvSpPr/>
            <p:nvPr/>
          </p:nvSpPr>
          <p:spPr>
            <a:xfrm>
              <a:off x="75689" y="108699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716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6"/>
                  </a:moveTo>
                  <a:lnTo>
                    <a:pt x="4456941" y="571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6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741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8054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8689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9324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931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186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059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623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49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49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6765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6829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6892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6956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019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0834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1469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21040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0"/>
                  </a:moveTo>
                  <a:lnTo>
                    <a:pt x="4304535" y="476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303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335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366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398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430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462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493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525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557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589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620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652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684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716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779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747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80223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715" y="0"/>
                  </a:moveTo>
                  <a:lnTo>
                    <a:pt x="0" y="0"/>
                  </a:lnTo>
                  <a:lnTo>
                    <a:pt x="0" y="1443990"/>
                  </a:lnTo>
                  <a:lnTo>
                    <a:pt x="5715" y="14439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8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9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4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5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6" y="1180211"/>
              <a:ext cx="9525" cy="1443990"/>
            </a:xfrm>
            <a:custGeom>
              <a:avLst/>
              <a:gdLst/>
              <a:ahLst/>
              <a:cxnLst/>
              <a:rect l="l" t="t" r="r" b="b"/>
              <a:pathLst>
                <a:path w="9525" h="1443989">
                  <a:moveTo>
                    <a:pt x="0" y="1443989"/>
                  </a:moveTo>
                  <a:lnTo>
                    <a:pt x="9525" y="144398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4439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7" y="1180211"/>
              <a:ext cx="5715" cy="1443990"/>
            </a:xfrm>
            <a:custGeom>
              <a:avLst/>
              <a:gdLst/>
              <a:ahLst/>
              <a:cxnLst/>
              <a:rect l="l" t="t" r="r" b="b"/>
              <a:pathLst>
                <a:path w="5714" h="1443989">
                  <a:moveTo>
                    <a:pt x="5112" y="0"/>
                  </a:moveTo>
                  <a:lnTo>
                    <a:pt x="0" y="0"/>
                  </a:lnTo>
                  <a:lnTo>
                    <a:pt x="0" y="1443989"/>
                  </a:lnTo>
                  <a:lnTo>
                    <a:pt x="5112" y="1443989"/>
                  </a:lnTo>
                  <a:lnTo>
                    <a:pt x="51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16101"/>
              <a:ext cx="4457065" cy="1358900"/>
            </a:xfrm>
            <a:custGeom>
              <a:avLst/>
              <a:gdLst/>
              <a:ahLst/>
              <a:cxnLst/>
              <a:rect l="l" t="t" r="r" b="b"/>
              <a:pathLst>
                <a:path w="4457065" h="1358900">
                  <a:moveTo>
                    <a:pt x="4456610" y="0"/>
                  </a:moveTo>
                  <a:lnTo>
                    <a:pt x="0" y="0"/>
                  </a:lnTo>
                  <a:lnTo>
                    <a:pt x="0" y="1308100"/>
                  </a:lnTo>
                  <a:lnTo>
                    <a:pt x="4009" y="1327824"/>
                  </a:lnTo>
                  <a:lnTo>
                    <a:pt x="14924" y="1343977"/>
                  </a:lnTo>
                  <a:lnTo>
                    <a:pt x="31079" y="1354891"/>
                  </a:lnTo>
                  <a:lnTo>
                    <a:pt x="50804" y="1358900"/>
                  </a:lnTo>
                  <a:lnTo>
                    <a:pt x="4405810" y="1358900"/>
                  </a:lnTo>
                  <a:lnTo>
                    <a:pt x="4425535" y="1354891"/>
                  </a:lnTo>
                  <a:lnTo>
                    <a:pt x="4441688" y="1343977"/>
                  </a:lnTo>
                  <a:lnTo>
                    <a:pt x="4452602" y="1327824"/>
                  </a:lnTo>
                  <a:lnTo>
                    <a:pt x="4456610" y="130810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68438"/>
              <a:ext cx="0" cy="1475105"/>
            </a:xfrm>
            <a:custGeom>
              <a:avLst/>
              <a:gdLst/>
              <a:ahLst/>
              <a:cxnLst/>
              <a:rect l="l" t="t" r="r" b="b"/>
              <a:pathLst>
                <a:path h="1475105">
                  <a:moveTo>
                    <a:pt x="0" y="14748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557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430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30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112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703051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044427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385808"/>
              <a:ext cx="70717" cy="7072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4" y="1014415"/>
            <a:ext cx="4380865" cy="16300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Autres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portes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logiques</a:t>
            </a:r>
            <a:endParaRPr sz="1200">
              <a:latin typeface="Calibri"/>
              <a:cs typeface="Calibri"/>
            </a:endParaRPr>
          </a:p>
          <a:p>
            <a:pPr marL="12700" marR="487680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autres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portes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logiques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fondamentales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bien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pouvant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être </a:t>
            </a:r>
            <a:r>
              <a:rPr sz="1000" spc="-35" dirty="0">
                <a:latin typeface="Tahoma"/>
                <a:cs typeface="Tahoma"/>
              </a:rPr>
              <a:t>construire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partir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OR, AND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 ont </a:t>
            </a:r>
            <a:r>
              <a:rPr sz="1000" spc="-20" dirty="0">
                <a:latin typeface="Tahoma"/>
                <a:cs typeface="Tahoma"/>
              </a:rPr>
              <a:t>leur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propre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symbole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42545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Tahoma"/>
                <a:cs typeface="Tahoma"/>
              </a:rPr>
              <a:t>La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porte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XOR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vaut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mais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pas</a:t>
            </a:r>
            <a:r>
              <a:rPr sz="1000" spc="-35" dirty="0">
                <a:latin typeface="Tahoma"/>
                <a:cs typeface="Tahoma"/>
              </a:rPr>
              <a:t> les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deux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fois.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C’est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exclusif.</a:t>
            </a:r>
            <a:endParaRPr sz="1000">
              <a:latin typeface="Tahoma"/>
              <a:cs typeface="Tahoma"/>
            </a:endParaRPr>
          </a:p>
          <a:p>
            <a:pPr marL="265430" marR="19685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porte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vaut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seulement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lorsque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valent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1.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C’est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porte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"NON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ET"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ahoma"/>
                <a:cs typeface="Tahoma"/>
              </a:rPr>
              <a:t>La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porte </a:t>
            </a:r>
            <a:r>
              <a:rPr sz="1000" dirty="0">
                <a:latin typeface="Tahoma"/>
                <a:cs typeface="Tahoma"/>
              </a:rPr>
              <a:t>NOR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vaut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seulement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lorsque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deux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entrées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valent </a:t>
            </a:r>
            <a:r>
              <a:rPr sz="1000" spc="-10" dirty="0">
                <a:latin typeface="Tahoma"/>
                <a:cs typeface="Tahoma"/>
              </a:rPr>
              <a:t>0.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C’est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la porte</a:t>
            </a:r>
            <a:r>
              <a:rPr sz="1000" spc="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"NON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OU"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732475"/>
            <a:ext cx="4308475" cy="6064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Python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booléens</a:t>
            </a:r>
            <a:endParaRPr sz="1200">
              <a:latin typeface="Calibri"/>
              <a:cs typeface="Calibri"/>
            </a:endParaRP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latin typeface="Tahoma"/>
                <a:cs typeface="Tahoma"/>
              </a:rPr>
              <a:t>Python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possède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type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variable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booléen,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valeurs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possibles</a:t>
            </a:r>
            <a:r>
              <a:rPr sz="1000" spc="-25" dirty="0">
                <a:latin typeface="Tahoma"/>
                <a:cs typeface="Tahoma"/>
              </a:rPr>
              <a:t> sont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latin typeface="Cambria"/>
                <a:cs typeface="Cambria"/>
              </a:rPr>
              <a:t>True</a:t>
            </a:r>
            <a:r>
              <a:rPr sz="1000" spc="95" dirty="0">
                <a:latin typeface="Cambria"/>
                <a:cs typeface="Cambri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55" dirty="0">
                <a:latin typeface="Cambria"/>
                <a:cs typeface="Cambria"/>
              </a:rPr>
              <a:t>False</a:t>
            </a:r>
            <a:r>
              <a:rPr sz="1000" spc="55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21111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Python</a:t>
            </a:r>
            <a:r>
              <a:rPr spc="50" dirty="0"/>
              <a:t> </a:t>
            </a:r>
            <a:r>
              <a:rPr dirty="0"/>
              <a:t>et</a:t>
            </a:r>
            <a:r>
              <a:rPr spc="60" dirty="0"/>
              <a:t> </a:t>
            </a:r>
            <a:r>
              <a:rPr dirty="0"/>
              <a:t>les</a:t>
            </a:r>
            <a:r>
              <a:rPr spc="70" dirty="0"/>
              <a:t> </a:t>
            </a:r>
            <a:r>
              <a:rPr spc="-10" dirty="0"/>
              <a:t>booléens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Python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possède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type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variable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booléen,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valeurs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possibles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sont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True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False</a:t>
            </a:r>
            <a:r>
              <a:rPr sz="1000" spc="55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29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000000"/>
                </a:solidFill>
                <a:latin typeface="Arial"/>
                <a:cs typeface="Arial"/>
              </a:rPr>
              <a:t>non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2111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11611"/>
              <a:ext cx="70717" cy="70726"/>
            </a:xfrm>
            <a:prstGeom prst="rect">
              <a:avLst/>
            </a:prstGeom>
          </p:spPr>
        </p:pic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Python</a:t>
            </a:r>
            <a:r>
              <a:rPr spc="50" dirty="0"/>
              <a:t> </a:t>
            </a:r>
            <a:r>
              <a:rPr dirty="0"/>
              <a:t>et</a:t>
            </a:r>
            <a:r>
              <a:rPr spc="60" dirty="0"/>
              <a:t> </a:t>
            </a:r>
            <a:r>
              <a:rPr dirty="0"/>
              <a:t>les</a:t>
            </a:r>
            <a:r>
              <a:rPr spc="70" dirty="0"/>
              <a:t> </a:t>
            </a:r>
            <a:r>
              <a:rPr spc="-10" dirty="0"/>
              <a:t>booléens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Python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possède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type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variable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booléen,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valeurs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possibles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sont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True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False</a:t>
            </a:r>
            <a:r>
              <a:rPr sz="1000" spc="55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29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000000"/>
                </a:solidFill>
                <a:latin typeface="Arial"/>
                <a:cs typeface="Arial"/>
              </a:rPr>
              <a:t>non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endParaRPr sz="1000">
              <a:latin typeface="Cambria"/>
              <a:cs typeface="Cambria"/>
            </a:endParaRPr>
          </a:p>
          <a:p>
            <a:pPr marL="26543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et</a:t>
            </a:r>
            <a:r>
              <a:rPr sz="1000" b="1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l’aide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and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0094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97092"/>
            <a:ext cx="4234815" cy="9105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Modèle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40" dirty="0">
                <a:latin typeface="Tahoma"/>
                <a:cs typeface="Tahoma"/>
              </a:rPr>
              <a:t> ordinateurs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modernes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construits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autour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modèle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défini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le </a:t>
            </a:r>
            <a:r>
              <a:rPr sz="1000" spc="-35" dirty="0">
                <a:latin typeface="Tahoma"/>
                <a:cs typeface="Tahoma"/>
              </a:rPr>
              <a:t>mathématicien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John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Neumann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1945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appelé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195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ce </a:t>
            </a:r>
            <a:r>
              <a:rPr sz="1000" spc="-35" dirty="0">
                <a:latin typeface="Tahoma"/>
                <a:cs typeface="Tahoma"/>
              </a:rPr>
              <a:t>modèle,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l’ordinateur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décompose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5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parties</a:t>
            </a:r>
            <a:r>
              <a:rPr sz="1000" spc="-25" dirty="0">
                <a:latin typeface="Tahoma"/>
                <a:cs typeface="Tahoma"/>
              </a:rPr>
              <a:t> distinctes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58" name="object 5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6277" y="1739866"/>
            <a:ext cx="123764" cy="123764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488657" y="1740213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0" name="object 6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6277" y="2017234"/>
            <a:ext cx="123764" cy="123764"/>
          </a:xfrm>
          <a:prstGeom prst="rect">
            <a:avLst/>
          </a:prstGeom>
        </p:spPr>
      </p:pic>
      <p:sp>
        <p:nvSpPr>
          <p:cNvPr id="61" name="object 61"/>
          <p:cNvSpPr txBox="1"/>
          <p:nvPr/>
        </p:nvSpPr>
        <p:spPr>
          <a:xfrm>
            <a:off x="488657" y="2017581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9759" y="1707180"/>
            <a:ext cx="3767454" cy="579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Tahoma"/>
                <a:cs typeface="Tahoma"/>
              </a:rPr>
              <a:t>Les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dispositifs</a:t>
            </a:r>
            <a:r>
              <a:rPr sz="900" spc="-20" dirty="0">
                <a:latin typeface="Tahoma"/>
                <a:cs typeface="Tahoma"/>
              </a:rPr>
              <a:t> d’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entrée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des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données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clavier, </a:t>
            </a:r>
            <a:r>
              <a:rPr sz="900" spc="-20" dirty="0">
                <a:latin typeface="Tahoma"/>
                <a:cs typeface="Tahoma"/>
              </a:rPr>
              <a:t>souris,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écran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tactile,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réseau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La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0000FF"/>
                </a:solidFill>
                <a:latin typeface="Tahoma"/>
                <a:cs typeface="Tahoma"/>
              </a:rPr>
              <a:t>mémoire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stocke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données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et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programmes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mémoire</a:t>
            </a:r>
            <a:r>
              <a:rPr sz="900" spc="-10" dirty="0">
                <a:latin typeface="Tahoma"/>
                <a:cs typeface="Tahoma"/>
              </a:rPr>
              <a:t> cache,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latin typeface="Cambria"/>
                <a:cs typeface="Cambria"/>
              </a:rPr>
              <a:t>ram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114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2111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11611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02111"/>
              <a:ext cx="70717" cy="70726"/>
            </a:xfrm>
            <a:prstGeom prst="rect">
              <a:avLst/>
            </a:prstGeom>
          </p:spPr>
        </p:pic>
      </p:grpSp>
      <p:sp>
        <p:nvSpPr>
          <p:cNvPr id="59" name="object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Python</a:t>
            </a:r>
            <a:r>
              <a:rPr spc="50" dirty="0"/>
              <a:t> </a:t>
            </a:r>
            <a:r>
              <a:rPr dirty="0"/>
              <a:t>et</a:t>
            </a:r>
            <a:r>
              <a:rPr spc="60" dirty="0"/>
              <a:t> </a:t>
            </a:r>
            <a:r>
              <a:rPr dirty="0"/>
              <a:t>les</a:t>
            </a:r>
            <a:r>
              <a:rPr spc="70" dirty="0"/>
              <a:t> </a:t>
            </a:r>
            <a:r>
              <a:rPr spc="-10" dirty="0"/>
              <a:t>booléens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Python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possède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type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variable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booléen,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valeurs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possibles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sont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True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False</a:t>
            </a:r>
            <a:r>
              <a:rPr sz="1000" spc="55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marR="1852295">
              <a:lnSpc>
                <a:spcPts val="1500"/>
              </a:lnSpc>
              <a:spcBef>
                <a:spcPts val="9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000000"/>
                </a:solidFill>
                <a:latin typeface="Arial"/>
                <a:cs typeface="Arial"/>
              </a:rPr>
              <a:t>non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et</a:t>
            </a:r>
            <a:r>
              <a:rPr sz="1000" b="1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l’aide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and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25" dirty="0">
                <a:solidFill>
                  <a:srgbClr val="000000"/>
                </a:solidFill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2111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11611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02111"/>
              <a:ext cx="70717" cy="7072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1991087"/>
              <a:ext cx="70717" cy="70726"/>
            </a:xfrm>
            <a:prstGeom prst="rect">
              <a:avLst/>
            </a:prstGeom>
          </p:spPr>
        </p:pic>
      </p:grpSp>
      <p:sp>
        <p:nvSpPr>
          <p:cNvPr id="60" name="object 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Python</a:t>
            </a:r>
            <a:r>
              <a:rPr spc="50" dirty="0"/>
              <a:t> </a:t>
            </a:r>
            <a:r>
              <a:rPr dirty="0"/>
              <a:t>et</a:t>
            </a:r>
            <a:r>
              <a:rPr spc="60" dirty="0"/>
              <a:t> </a:t>
            </a:r>
            <a:r>
              <a:rPr dirty="0"/>
              <a:t>les</a:t>
            </a:r>
            <a:r>
              <a:rPr spc="70" dirty="0"/>
              <a:t> </a:t>
            </a:r>
            <a:r>
              <a:rPr spc="-10" dirty="0"/>
              <a:t>booléens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Python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possède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type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variable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booléen,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valeurs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possibles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sont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True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False</a:t>
            </a:r>
            <a:r>
              <a:rPr sz="1000" spc="55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marR="1852295">
              <a:lnSpc>
                <a:spcPts val="1500"/>
              </a:lnSpc>
              <a:spcBef>
                <a:spcPts val="9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000000"/>
                </a:solidFill>
                <a:latin typeface="Arial"/>
                <a:cs typeface="Arial"/>
              </a:rPr>
              <a:t>non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et</a:t>
            </a:r>
            <a:r>
              <a:rPr sz="1000" b="1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l’aide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and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25" dirty="0">
                <a:solidFill>
                  <a:srgbClr val="000000"/>
                </a:solidFill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265430" marR="56515">
              <a:lnSpc>
                <a:spcPct val="100000"/>
              </a:lnSpc>
              <a:spcBef>
                <a:spcPts val="185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booléens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python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peuvent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donc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être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notamment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résultats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test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condition.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2111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11611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02111"/>
              <a:ext cx="70717" cy="7072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1991087"/>
              <a:ext cx="70717" cy="70726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75688" y="2408301"/>
            <a:ext cx="4513580" cy="745490"/>
            <a:chOff x="75688" y="2408301"/>
            <a:chExt cx="4513580" cy="745490"/>
          </a:xfrm>
        </p:grpSpPr>
        <p:sp>
          <p:nvSpPr>
            <p:cNvPr id="61" name="object 61"/>
            <p:cNvSpPr/>
            <p:nvPr/>
          </p:nvSpPr>
          <p:spPr>
            <a:xfrm>
              <a:off x="75679" y="2408301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56938" y="185432"/>
                  </a:moveTo>
                  <a:lnTo>
                    <a:pt x="4456620" y="185432"/>
                  </a:lnTo>
                  <a:lnTo>
                    <a:pt x="4456620" y="50800"/>
                  </a:lnTo>
                  <a:lnTo>
                    <a:pt x="4452607" y="31076"/>
                  </a:lnTo>
                  <a:lnTo>
                    <a:pt x="4441698" y="14922"/>
                  </a:lnTo>
                  <a:lnTo>
                    <a:pt x="4425543" y="4013"/>
                  </a:lnTo>
                  <a:lnTo>
                    <a:pt x="4405820" y="0"/>
                  </a:lnTo>
                  <a:lnTo>
                    <a:pt x="50812" y="0"/>
                  </a:lnTo>
                  <a:lnTo>
                    <a:pt x="31076" y="4013"/>
                  </a:lnTo>
                  <a:lnTo>
                    <a:pt x="14922" y="14922"/>
                  </a:lnTo>
                  <a:lnTo>
                    <a:pt x="4013" y="31076"/>
                  </a:lnTo>
                  <a:lnTo>
                    <a:pt x="0" y="50800"/>
                  </a:lnTo>
                  <a:lnTo>
                    <a:pt x="0" y="185432"/>
                  </a:lnTo>
                  <a:lnTo>
                    <a:pt x="0" y="190373"/>
                  </a:lnTo>
                  <a:lnTo>
                    <a:pt x="0" y="198374"/>
                  </a:lnTo>
                  <a:lnTo>
                    <a:pt x="4456620" y="198374"/>
                  </a:lnTo>
                  <a:lnTo>
                    <a:pt x="4456620" y="190373"/>
                  </a:lnTo>
                  <a:lnTo>
                    <a:pt x="4456938" y="190373"/>
                  </a:lnTo>
                  <a:lnTo>
                    <a:pt x="4456938" y="185432"/>
                  </a:lnTo>
                  <a:close/>
                </a:path>
              </a:pathLst>
            </a:custGeom>
            <a:solidFill>
              <a:srgbClr val="005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5688" y="25954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2D7C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688" y="260184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5B98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88" y="2608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9B5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5688" y="261454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7D2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5679" y="26144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5E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0937" y="3040790"/>
              <a:ext cx="112713" cy="112717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63243" y="3028090"/>
              <a:ext cx="125412" cy="125417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177292" y="30839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7293" y="30987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7293" y="31050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7293" y="31114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77293" y="31177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7293" y="31241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7293" y="31304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7293" y="31368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77293" y="31431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532299" y="245165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532299" y="245483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8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1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532299" y="245800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9"/>
                  </a:lnTo>
                  <a:lnTo>
                    <a:pt x="31430" y="13020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79"/>
                  </a:lnTo>
                  <a:lnTo>
                    <a:pt x="40956" y="61750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532299" y="246118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0"/>
                  </a:lnTo>
                  <a:lnTo>
                    <a:pt x="38031" y="57340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532299" y="246435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0"/>
                  </a:lnTo>
                  <a:lnTo>
                    <a:pt x="26936" y="11159"/>
                  </a:lnTo>
                  <a:lnTo>
                    <a:pt x="14825" y="2994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5"/>
                  </a:lnTo>
                  <a:lnTo>
                    <a:pt x="26936" y="65039"/>
                  </a:lnTo>
                  <a:lnTo>
                    <a:pt x="35104" y="52928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532299" y="246753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0"/>
                  </a:lnTo>
                  <a:lnTo>
                    <a:pt x="24696" y="10229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0"/>
                  </a:lnTo>
                  <a:lnTo>
                    <a:pt x="32180" y="48518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532299" y="247070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2"/>
                  </a:lnTo>
                  <a:lnTo>
                    <a:pt x="22447" y="9300"/>
                  </a:lnTo>
                  <a:lnTo>
                    <a:pt x="12354" y="2495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4"/>
                  </a:lnTo>
                  <a:lnTo>
                    <a:pt x="22447" y="54199"/>
                  </a:lnTo>
                  <a:lnTo>
                    <a:pt x="29253" y="44106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532299" y="247388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2"/>
                  </a:lnTo>
                  <a:lnTo>
                    <a:pt x="20202" y="8369"/>
                  </a:lnTo>
                  <a:lnTo>
                    <a:pt x="11119" y="2245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4"/>
                  </a:lnTo>
                  <a:lnTo>
                    <a:pt x="20202" y="48779"/>
                  </a:lnTo>
                  <a:lnTo>
                    <a:pt x="26328" y="39696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532299" y="247705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4"/>
                  </a:lnTo>
                  <a:lnTo>
                    <a:pt x="17957" y="7440"/>
                  </a:lnTo>
                  <a:lnTo>
                    <a:pt x="9883" y="1996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3"/>
                  </a:lnTo>
                  <a:lnTo>
                    <a:pt x="17957" y="43359"/>
                  </a:lnTo>
                  <a:lnTo>
                    <a:pt x="23402" y="35285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532299" y="248023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4"/>
                  </a:lnTo>
                  <a:lnTo>
                    <a:pt x="15713" y="6510"/>
                  </a:lnTo>
                  <a:lnTo>
                    <a:pt x="8648" y="1746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3"/>
                  </a:lnTo>
                  <a:lnTo>
                    <a:pt x="15713" y="37939"/>
                  </a:lnTo>
                  <a:lnTo>
                    <a:pt x="20477" y="30875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532299" y="248340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6"/>
                  </a:lnTo>
                  <a:lnTo>
                    <a:pt x="13468" y="5580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3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532299" y="248658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08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4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532299" y="248975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09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532299" y="249293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5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532299" y="249610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2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532299" y="249928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3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6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532299" y="249610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2"/>
                  </a:lnTo>
                  <a:lnTo>
                    <a:pt x="6349" y="284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531347" y="2502293"/>
              <a:ext cx="5715" cy="544830"/>
            </a:xfrm>
            <a:custGeom>
              <a:avLst/>
              <a:gdLst/>
              <a:ahLst/>
              <a:cxnLst/>
              <a:rect l="l" t="t" r="r" b="b"/>
              <a:pathLst>
                <a:path w="5714" h="544830">
                  <a:moveTo>
                    <a:pt x="5702" y="0"/>
                  </a:moveTo>
                  <a:lnTo>
                    <a:pt x="0" y="0"/>
                  </a:lnTo>
                  <a:lnTo>
                    <a:pt x="0" y="544830"/>
                  </a:lnTo>
                  <a:lnTo>
                    <a:pt x="5702" y="54483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533879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540227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546575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552923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559271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565619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571967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578315" y="2502281"/>
              <a:ext cx="5715" cy="544830"/>
            </a:xfrm>
            <a:custGeom>
              <a:avLst/>
              <a:gdLst/>
              <a:ahLst/>
              <a:cxnLst/>
              <a:rect l="l" t="t" r="r" b="b"/>
              <a:pathLst>
                <a:path w="5714" h="544830">
                  <a:moveTo>
                    <a:pt x="5114" y="0"/>
                  </a:moveTo>
                  <a:lnTo>
                    <a:pt x="0" y="0"/>
                  </a:lnTo>
                  <a:lnTo>
                    <a:pt x="0" y="544829"/>
                  </a:lnTo>
                  <a:lnTo>
                    <a:pt x="5114" y="544829"/>
                  </a:lnTo>
                  <a:lnTo>
                    <a:pt x="511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5689" y="2637411"/>
              <a:ext cx="4457065" cy="459740"/>
            </a:xfrm>
            <a:custGeom>
              <a:avLst/>
              <a:gdLst/>
              <a:ahLst/>
              <a:cxnLst/>
              <a:rect l="l" t="t" r="r" b="b"/>
              <a:pathLst>
                <a:path w="4457065" h="459739">
                  <a:moveTo>
                    <a:pt x="4456610" y="0"/>
                  </a:moveTo>
                  <a:lnTo>
                    <a:pt x="0" y="0"/>
                  </a:lnTo>
                  <a:lnTo>
                    <a:pt x="0" y="408934"/>
                  </a:lnTo>
                  <a:lnTo>
                    <a:pt x="4009" y="428659"/>
                  </a:lnTo>
                  <a:lnTo>
                    <a:pt x="14924" y="444812"/>
                  </a:lnTo>
                  <a:lnTo>
                    <a:pt x="31079" y="455726"/>
                  </a:lnTo>
                  <a:lnTo>
                    <a:pt x="50804" y="459734"/>
                  </a:lnTo>
                  <a:lnTo>
                    <a:pt x="4405810" y="459734"/>
                  </a:lnTo>
                  <a:lnTo>
                    <a:pt x="4425535" y="455726"/>
                  </a:lnTo>
                  <a:lnTo>
                    <a:pt x="4441688" y="444812"/>
                  </a:lnTo>
                  <a:lnTo>
                    <a:pt x="4452602" y="428659"/>
                  </a:lnTo>
                  <a:lnTo>
                    <a:pt x="4456610" y="408934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5E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532299" y="248975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h="575944">
                  <a:moveTo>
                    <a:pt x="0" y="57564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532299" y="24770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532299" y="24643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532299" y="24516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532299" y="2432605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Python</a:t>
            </a:r>
            <a:r>
              <a:rPr spc="50" dirty="0"/>
              <a:t> </a:t>
            </a:r>
            <a:r>
              <a:rPr dirty="0"/>
              <a:t>et</a:t>
            </a:r>
            <a:r>
              <a:rPr spc="60" dirty="0"/>
              <a:t> </a:t>
            </a:r>
            <a:r>
              <a:rPr dirty="0"/>
              <a:t>les</a:t>
            </a:r>
            <a:r>
              <a:rPr spc="70" dirty="0"/>
              <a:t> </a:t>
            </a:r>
            <a:r>
              <a:rPr spc="-10" dirty="0"/>
              <a:t>booléens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Python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possède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type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variable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booléen,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valeurs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possibles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sont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True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False</a:t>
            </a:r>
            <a:r>
              <a:rPr sz="1000" spc="55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marR="1852295">
              <a:lnSpc>
                <a:spcPts val="1500"/>
              </a:lnSpc>
              <a:spcBef>
                <a:spcPts val="9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000000"/>
                </a:solidFill>
                <a:latin typeface="Arial"/>
                <a:cs typeface="Arial"/>
              </a:rPr>
              <a:t>non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et</a:t>
            </a:r>
            <a:r>
              <a:rPr sz="1000" b="1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l’aide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and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25" dirty="0">
                <a:solidFill>
                  <a:srgbClr val="000000"/>
                </a:solidFill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265430" marR="56515">
              <a:lnSpc>
                <a:spcPct val="100000"/>
              </a:lnSpc>
              <a:spcBef>
                <a:spcPts val="185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booléens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python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peuvent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donc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être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notamment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résultats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test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condition.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pc="-10" dirty="0"/>
              <a:t>Exemple</a:t>
            </a:r>
          </a:p>
          <a:p>
            <a:pPr marL="12700">
              <a:lnSpc>
                <a:spcPts val="1195"/>
              </a:lnSpc>
              <a:spcBef>
                <a:spcPts val="235"/>
              </a:spcBef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#</a:t>
            </a:r>
            <a:r>
              <a:rPr sz="1000" spc="32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Cambria"/>
                <a:cs typeface="Cambria"/>
              </a:rPr>
              <a:t>Définit</a:t>
            </a:r>
            <a:r>
              <a:rPr sz="1000" spc="3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une</a:t>
            </a:r>
            <a:r>
              <a:rPr sz="1000" spc="3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90" dirty="0">
                <a:solidFill>
                  <a:srgbClr val="000000"/>
                </a:solidFill>
                <a:latin typeface="Cambria"/>
                <a:cs typeface="Cambria"/>
              </a:rPr>
              <a:t>variable</a:t>
            </a:r>
            <a:r>
              <a:rPr sz="1000" spc="2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booléen</a:t>
            </a:r>
            <a:r>
              <a:rPr sz="1000" spc="28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ok</a:t>
            </a:r>
            <a:r>
              <a:rPr sz="1000" spc="32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65" dirty="0">
                <a:solidFill>
                  <a:srgbClr val="000000"/>
                </a:solidFill>
                <a:latin typeface="Cambria"/>
                <a:cs typeface="Cambria"/>
              </a:rPr>
              <a:t>qui</a:t>
            </a:r>
            <a:r>
              <a:rPr sz="1000" spc="3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vaut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85" dirty="0">
                <a:solidFill>
                  <a:srgbClr val="000000"/>
                </a:solidFill>
                <a:latin typeface="Cambria"/>
                <a:cs typeface="Cambria"/>
              </a:rPr>
              <a:t>vrai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95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#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65" dirty="0">
                <a:solidFill>
                  <a:srgbClr val="000000"/>
                </a:solidFill>
                <a:latin typeface="Cambria"/>
                <a:cs typeface="Cambria"/>
              </a:rPr>
              <a:t>lorsque</a:t>
            </a:r>
            <a:r>
              <a:rPr sz="1000" spc="28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au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moins</a:t>
            </a:r>
            <a:r>
              <a:rPr sz="1000" spc="28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2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des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3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90" dirty="0">
                <a:solidFill>
                  <a:srgbClr val="000000"/>
                </a:solidFill>
                <a:latin typeface="Cambria"/>
                <a:cs typeface="Cambria"/>
              </a:rPr>
              <a:t>variables</a:t>
            </a:r>
            <a:r>
              <a:rPr sz="1000" spc="26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Cambria"/>
                <a:cs typeface="Cambria"/>
              </a:rPr>
              <a:t>a,b</a:t>
            </a:r>
            <a:r>
              <a:rPr sz="1000" spc="29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Cambria"/>
                <a:cs typeface="Cambria"/>
              </a:rPr>
              <a:t>et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80" dirty="0">
                <a:solidFill>
                  <a:srgbClr val="000000"/>
                </a:solidFill>
                <a:latin typeface="Cambria"/>
                <a:cs typeface="Cambria"/>
              </a:rPr>
              <a:t>c</a:t>
            </a:r>
            <a:r>
              <a:rPr sz="1000" spc="3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60" dirty="0">
                <a:solidFill>
                  <a:srgbClr val="000000"/>
                </a:solidFill>
                <a:latin typeface="Cambria"/>
                <a:cs typeface="Cambria"/>
              </a:rPr>
              <a:t>sont</a:t>
            </a:r>
            <a:r>
              <a:rPr sz="1000" spc="29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70" dirty="0">
                <a:solidFill>
                  <a:srgbClr val="000000"/>
                </a:solidFill>
                <a:latin typeface="Cambria"/>
                <a:cs typeface="Cambria"/>
              </a:rPr>
              <a:t>égales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05053"/>
            <a:ext cx="4513580" cy="1507490"/>
            <a:chOff x="75688" y="805053"/>
            <a:chExt cx="4513580" cy="1507490"/>
          </a:xfrm>
        </p:grpSpPr>
        <p:sp>
          <p:nvSpPr>
            <p:cNvPr id="5" name="object 5"/>
            <p:cNvSpPr/>
            <p:nvPr/>
          </p:nvSpPr>
          <p:spPr>
            <a:xfrm>
              <a:off x="75689" y="805053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98971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7"/>
                  </a:moveTo>
                  <a:lnTo>
                    <a:pt x="4456941" y="5717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9922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986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0495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1130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1121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19954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18684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4321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74"/>
                  </a:lnTo>
                  <a:lnTo>
                    <a:pt x="0" y="4749"/>
                  </a:lnTo>
                  <a:lnTo>
                    <a:pt x="0" y="7924"/>
                  </a:lnTo>
                  <a:lnTo>
                    <a:pt x="0" y="11099"/>
                  </a:lnTo>
                  <a:lnTo>
                    <a:pt x="0" y="17449"/>
                  </a:lnTo>
                  <a:lnTo>
                    <a:pt x="4304525" y="17449"/>
                  </a:lnTo>
                  <a:lnTo>
                    <a:pt x="4304525" y="11099"/>
                  </a:lnTo>
                  <a:lnTo>
                    <a:pt x="4304525" y="7924"/>
                  </a:lnTo>
                  <a:lnTo>
                    <a:pt x="4304525" y="4749"/>
                  </a:lnTo>
                  <a:lnTo>
                    <a:pt x="4304525" y="1574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5748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6383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701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765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2828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28923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29558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0193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3"/>
                  </a:moveTo>
                  <a:lnTo>
                    <a:pt x="4304535" y="476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49719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52894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56069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859244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862419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865594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868769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8719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8751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878294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881469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884644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87819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90994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97344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94169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899553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715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5715" y="13055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9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8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61" y="899541"/>
              <a:ext cx="9525" cy="1305560"/>
            </a:xfrm>
            <a:custGeom>
              <a:avLst/>
              <a:gdLst/>
              <a:ahLst/>
              <a:cxnLst/>
              <a:rect l="l" t="t" r="r" b="b"/>
              <a:pathLst>
                <a:path w="9525" h="1305560">
                  <a:moveTo>
                    <a:pt x="0" y="1305559"/>
                  </a:moveTo>
                  <a:lnTo>
                    <a:pt x="9524" y="130555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3055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9" y="899541"/>
              <a:ext cx="5715" cy="1305560"/>
            </a:xfrm>
            <a:custGeom>
              <a:avLst/>
              <a:gdLst/>
              <a:ahLst/>
              <a:cxnLst/>
              <a:rect l="l" t="t" r="r" b="b"/>
              <a:pathLst>
                <a:path w="5714" h="1305560">
                  <a:moveTo>
                    <a:pt x="5090" y="0"/>
                  </a:moveTo>
                  <a:lnTo>
                    <a:pt x="0" y="0"/>
                  </a:lnTo>
                  <a:lnTo>
                    <a:pt x="0" y="1305559"/>
                  </a:lnTo>
                  <a:lnTo>
                    <a:pt x="5090" y="1305559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35481"/>
              <a:ext cx="4457065" cy="1220470"/>
            </a:xfrm>
            <a:custGeom>
              <a:avLst/>
              <a:gdLst/>
              <a:ahLst/>
              <a:cxnLst/>
              <a:rect l="l" t="t" r="r" b="b"/>
              <a:pathLst>
                <a:path w="4457065" h="1220470">
                  <a:moveTo>
                    <a:pt x="4456610" y="0"/>
                  </a:moveTo>
                  <a:lnTo>
                    <a:pt x="0" y="0"/>
                  </a:lnTo>
                  <a:lnTo>
                    <a:pt x="0" y="1169619"/>
                  </a:lnTo>
                  <a:lnTo>
                    <a:pt x="4009" y="1189343"/>
                  </a:lnTo>
                  <a:lnTo>
                    <a:pt x="14924" y="1205496"/>
                  </a:lnTo>
                  <a:lnTo>
                    <a:pt x="31079" y="1216410"/>
                  </a:lnTo>
                  <a:lnTo>
                    <a:pt x="50804" y="1220419"/>
                  </a:lnTo>
                  <a:lnTo>
                    <a:pt x="4405810" y="1220419"/>
                  </a:lnTo>
                  <a:lnTo>
                    <a:pt x="4425535" y="1216410"/>
                  </a:lnTo>
                  <a:lnTo>
                    <a:pt x="4441688" y="1205496"/>
                  </a:lnTo>
                  <a:lnTo>
                    <a:pt x="4452602" y="1189343"/>
                  </a:lnTo>
                  <a:lnTo>
                    <a:pt x="4456610" y="116961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887818"/>
              <a:ext cx="0" cy="1336675"/>
            </a:xfrm>
            <a:custGeom>
              <a:avLst/>
              <a:gdLst/>
              <a:ahLst/>
              <a:cxnLst/>
              <a:rect l="l" t="t" r="r" b="b"/>
              <a:pathLst>
                <a:path h="1336675">
                  <a:moveTo>
                    <a:pt x="0" y="13363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751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8624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4971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3066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07974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421111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11611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02111"/>
              <a:ext cx="70717" cy="7072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1991087"/>
              <a:ext cx="70717" cy="70726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75688" y="2408301"/>
            <a:ext cx="4513580" cy="745490"/>
            <a:chOff x="75688" y="2408301"/>
            <a:chExt cx="4513580" cy="745490"/>
          </a:xfrm>
        </p:grpSpPr>
        <p:sp>
          <p:nvSpPr>
            <p:cNvPr id="61" name="object 61"/>
            <p:cNvSpPr/>
            <p:nvPr/>
          </p:nvSpPr>
          <p:spPr>
            <a:xfrm>
              <a:off x="75679" y="2408301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56938" y="185432"/>
                  </a:moveTo>
                  <a:lnTo>
                    <a:pt x="4456620" y="185432"/>
                  </a:lnTo>
                  <a:lnTo>
                    <a:pt x="4456620" y="50800"/>
                  </a:lnTo>
                  <a:lnTo>
                    <a:pt x="4452607" y="31076"/>
                  </a:lnTo>
                  <a:lnTo>
                    <a:pt x="4441698" y="14922"/>
                  </a:lnTo>
                  <a:lnTo>
                    <a:pt x="4425543" y="4013"/>
                  </a:lnTo>
                  <a:lnTo>
                    <a:pt x="4405820" y="0"/>
                  </a:lnTo>
                  <a:lnTo>
                    <a:pt x="50812" y="0"/>
                  </a:lnTo>
                  <a:lnTo>
                    <a:pt x="31076" y="4013"/>
                  </a:lnTo>
                  <a:lnTo>
                    <a:pt x="14922" y="14922"/>
                  </a:lnTo>
                  <a:lnTo>
                    <a:pt x="4013" y="31076"/>
                  </a:lnTo>
                  <a:lnTo>
                    <a:pt x="0" y="50800"/>
                  </a:lnTo>
                  <a:lnTo>
                    <a:pt x="0" y="185432"/>
                  </a:lnTo>
                  <a:lnTo>
                    <a:pt x="0" y="190373"/>
                  </a:lnTo>
                  <a:lnTo>
                    <a:pt x="0" y="198374"/>
                  </a:lnTo>
                  <a:lnTo>
                    <a:pt x="4456620" y="198374"/>
                  </a:lnTo>
                  <a:lnTo>
                    <a:pt x="4456620" y="190373"/>
                  </a:lnTo>
                  <a:lnTo>
                    <a:pt x="4456938" y="190373"/>
                  </a:lnTo>
                  <a:lnTo>
                    <a:pt x="4456938" y="185432"/>
                  </a:lnTo>
                  <a:close/>
                </a:path>
              </a:pathLst>
            </a:custGeom>
            <a:solidFill>
              <a:srgbClr val="005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5688" y="25954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2D7C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688" y="260184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5B98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88" y="260819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9B5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5688" y="261454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7D2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5679" y="26144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5E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0937" y="3040790"/>
              <a:ext cx="112713" cy="112717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63243" y="3028090"/>
              <a:ext cx="125412" cy="125417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177292" y="30839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7293" y="30987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7293" y="31050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7293" y="31114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77293" y="31177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7293" y="31241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7293" y="31304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7293" y="31368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77293" y="31431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532299" y="245165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532299" y="245483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8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1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532299" y="245800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9"/>
                  </a:lnTo>
                  <a:lnTo>
                    <a:pt x="31430" y="13020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79"/>
                  </a:lnTo>
                  <a:lnTo>
                    <a:pt x="40956" y="61750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532299" y="246118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0"/>
                  </a:lnTo>
                  <a:lnTo>
                    <a:pt x="38031" y="57340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532299" y="246435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0"/>
                  </a:lnTo>
                  <a:lnTo>
                    <a:pt x="26936" y="11159"/>
                  </a:lnTo>
                  <a:lnTo>
                    <a:pt x="14825" y="2994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5"/>
                  </a:lnTo>
                  <a:lnTo>
                    <a:pt x="26936" y="65039"/>
                  </a:lnTo>
                  <a:lnTo>
                    <a:pt x="35104" y="52928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532299" y="246753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0"/>
                  </a:lnTo>
                  <a:lnTo>
                    <a:pt x="24696" y="10229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0"/>
                  </a:lnTo>
                  <a:lnTo>
                    <a:pt x="32180" y="48518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532299" y="247070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2"/>
                  </a:lnTo>
                  <a:lnTo>
                    <a:pt x="22447" y="9300"/>
                  </a:lnTo>
                  <a:lnTo>
                    <a:pt x="12354" y="2495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4"/>
                  </a:lnTo>
                  <a:lnTo>
                    <a:pt x="22447" y="54199"/>
                  </a:lnTo>
                  <a:lnTo>
                    <a:pt x="29253" y="44106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532299" y="247388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2"/>
                  </a:lnTo>
                  <a:lnTo>
                    <a:pt x="20202" y="8369"/>
                  </a:lnTo>
                  <a:lnTo>
                    <a:pt x="11119" y="2245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4"/>
                  </a:lnTo>
                  <a:lnTo>
                    <a:pt x="20202" y="48779"/>
                  </a:lnTo>
                  <a:lnTo>
                    <a:pt x="26328" y="39696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532299" y="247705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4"/>
                  </a:lnTo>
                  <a:lnTo>
                    <a:pt x="17957" y="7440"/>
                  </a:lnTo>
                  <a:lnTo>
                    <a:pt x="9883" y="1996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3"/>
                  </a:lnTo>
                  <a:lnTo>
                    <a:pt x="17957" y="43359"/>
                  </a:lnTo>
                  <a:lnTo>
                    <a:pt x="23402" y="35285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532299" y="248023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4"/>
                  </a:lnTo>
                  <a:lnTo>
                    <a:pt x="15713" y="6510"/>
                  </a:lnTo>
                  <a:lnTo>
                    <a:pt x="8648" y="1746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3"/>
                  </a:lnTo>
                  <a:lnTo>
                    <a:pt x="15713" y="37939"/>
                  </a:lnTo>
                  <a:lnTo>
                    <a:pt x="20477" y="30875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532299" y="248340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6"/>
                  </a:lnTo>
                  <a:lnTo>
                    <a:pt x="13468" y="5580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3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532299" y="248658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08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4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532299" y="248975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09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532299" y="249293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5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532299" y="249610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2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532299" y="249928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3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6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532299" y="249610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2"/>
                  </a:lnTo>
                  <a:lnTo>
                    <a:pt x="6349" y="284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531347" y="2502293"/>
              <a:ext cx="5715" cy="544830"/>
            </a:xfrm>
            <a:custGeom>
              <a:avLst/>
              <a:gdLst/>
              <a:ahLst/>
              <a:cxnLst/>
              <a:rect l="l" t="t" r="r" b="b"/>
              <a:pathLst>
                <a:path w="5714" h="544830">
                  <a:moveTo>
                    <a:pt x="5702" y="0"/>
                  </a:moveTo>
                  <a:lnTo>
                    <a:pt x="0" y="0"/>
                  </a:lnTo>
                  <a:lnTo>
                    <a:pt x="0" y="544830"/>
                  </a:lnTo>
                  <a:lnTo>
                    <a:pt x="5702" y="54483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533879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540227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546575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552923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559271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565619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571967" y="2502281"/>
              <a:ext cx="9525" cy="544830"/>
            </a:xfrm>
            <a:custGeom>
              <a:avLst/>
              <a:gdLst/>
              <a:ahLst/>
              <a:cxnLst/>
              <a:rect l="l" t="t" r="r" b="b"/>
              <a:pathLst>
                <a:path w="9525" h="544830">
                  <a:moveTo>
                    <a:pt x="0" y="544829"/>
                  </a:moveTo>
                  <a:lnTo>
                    <a:pt x="9524" y="544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5448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578315" y="2502281"/>
              <a:ext cx="5715" cy="544830"/>
            </a:xfrm>
            <a:custGeom>
              <a:avLst/>
              <a:gdLst/>
              <a:ahLst/>
              <a:cxnLst/>
              <a:rect l="l" t="t" r="r" b="b"/>
              <a:pathLst>
                <a:path w="5714" h="544830">
                  <a:moveTo>
                    <a:pt x="5114" y="0"/>
                  </a:moveTo>
                  <a:lnTo>
                    <a:pt x="0" y="0"/>
                  </a:lnTo>
                  <a:lnTo>
                    <a:pt x="0" y="544829"/>
                  </a:lnTo>
                  <a:lnTo>
                    <a:pt x="5114" y="544829"/>
                  </a:lnTo>
                  <a:lnTo>
                    <a:pt x="511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5689" y="2637411"/>
              <a:ext cx="4457065" cy="459740"/>
            </a:xfrm>
            <a:custGeom>
              <a:avLst/>
              <a:gdLst/>
              <a:ahLst/>
              <a:cxnLst/>
              <a:rect l="l" t="t" r="r" b="b"/>
              <a:pathLst>
                <a:path w="4457065" h="459739">
                  <a:moveTo>
                    <a:pt x="4456610" y="0"/>
                  </a:moveTo>
                  <a:lnTo>
                    <a:pt x="0" y="0"/>
                  </a:lnTo>
                  <a:lnTo>
                    <a:pt x="0" y="408934"/>
                  </a:lnTo>
                  <a:lnTo>
                    <a:pt x="4009" y="428659"/>
                  </a:lnTo>
                  <a:lnTo>
                    <a:pt x="14924" y="444812"/>
                  </a:lnTo>
                  <a:lnTo>
                    <a:pt x="31079" y="455726"/>
                  </a:lnTo>
                  <a:lnTo>
                    <a:pt x="50804" y="459734"/>
                  </a:lnTo>
                  <a:lnTo>
                    <a:pt x="4405810" y="459734"/>
                  </a:lnTo>
                  <a:lnTo>
                    <a:pt x="4425535" y="455726"/>
                  </a:lnTo>
                  <a:lnTo>
                    <a:pt x="4441688" y="444812"/>
                  </a:lnTo>
                  <a:lnTo>
                    <a:pt x="4452602" y="428659"/>
                  </a:lnTo>
                  <a:lnTo>
                    <a:pt x="4456610" y="408934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5E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532299" y="248975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h="575944">
                  <a:moveTo>
                    <a:pt x="0" y="57564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532299" y="24770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532299" y="24643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532299" y="24516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532299" y="2432605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Python</a:t>
            </a:r>
            <a:r>
              <a:rPr spc="50" dirty="0"/>
              <a:t> </a:t>
            </a:r>
            <a:r>
              <a:rPr dirty="0"/>
              <a:t>et</a:t>
            </a:r>
            <a:r>
              <a:rPr spc="60" dirty="0"/>
              <a:t> </a:t>
            </a:r>
            <a:r>
              <a:rPr dirty="0"/>
              <a:t>les</a:t>
            </a:r>
            <a:r>
              <a:rPr spc="70" dirty="0"/>
              <a:t> </a:t>
            </a:r>
            <a:r>
              <a:rPr spc="-10" dirty="0"/>
              <a:t>booléens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Python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possède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type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variable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booléen,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deux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valeurs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possibles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sont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True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False</a:t>
            </a:r>
            <a:r>
              <a:rPr sz="1000" spc="55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marR="1852295">
              <a:lnSpc>
                <a:spcPts val="1500"/>
              </a:lnSpc>
              <a:spcBef>
                <a:spcPts val="9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000000"/>
                </a:solidFill>
                <a:latin typeface="Arial"/>
                <a:cs typeface="Arial"/>
              </a:rPr>
              <a:t>non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et</a:t>
            </a:r>
            <a:r>
              <a:rPr sz="1000" b="1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l’aide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Cambria"/>
                <a:cs typeface="Cambria"/>
              </a:rPr>
              <a:t>and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L’opération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b="1" spc="-10" dirty="0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sz="1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s’obtient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l’aide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25" dirty="0">
                <a:solidFill>
                  <a:srgbClr val="000000"/>
                </a:solidFill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265430" marR="56515">
              <a:lnSpc>
                <a:spcPct val="100000"/>
              </a:lnSpc>
              <a:spcBef>
                <a:spcPts val="185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booléens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python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peuvent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donc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être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notamment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résultats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test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condition.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pc="-10" dirty="0"/>
              <a:t>Exemple</a:t>
            </a:r>
          </a:p>
          <a:p>
            <a:pPr marL="12700">
              <a:lnSpc>
                <a:spcPts val="1195"/>
              </a:lnSpc>
              <a:spcBef>
                <a:spcPts val="235"/>
              </a:spcBef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#</a:t>
            </a:r>
            <a:r>
              <a:rPr sz="1000" spc="32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Cambria"/>
                <a:cs typeface="Cambria"/>
              </a:rPr>
              <a:t>Définit</a:t>
            </a:r>
            <a:r>
              <a:rPr sz="1000" spc="3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une</a:t>
            </a:r>
            <a:r>
              <a:rPr sz="1000" spc="3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90" dirty="0">
                <a:solidFill>
                  <a:srgbClr val="000000"/>
                </a:solidFill>
                <a:latin typeface="Cambria"/>
                <a:cs typeface="Cambria"/>
              </a:rPr>
              <a:t>variable</a:t>
            </a:r>
            <a:r>
              <a:rPr sz="1000" spc="29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booléen</a:t>
            </a:r>
            <a:r>
              <a:rPr sz="1000" spc="28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ok</a:t>
            </a:r>
            <a:r>
              <a:rPr sz="1000" spc="32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65" dirty="0">
                <a:solidFill>
                  <a:srgbClr val="000000"/>
                </a:solidFill>
                <a:latin typeface="Cambria"/>
                <a:cs typeface="Cambria"/>
              </a:rPr>
              <a:t>qui</a:t>
            </a:r>
            <a:r>
              <a:rPr sz="1000" spc="3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vaut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85" dirty="0">
                <a:solidFill>
                  <a:srgbClr val="000000"/>
                </a:solidFill>
                <a:latin typeface="Cambria"/>
                <a:cs typeface="Cambria"/>
              </a:rPr>
              <a:t>vrai</a:t>
            </a:r>
            <a:endParaRPr sz="1000">
              <a:latin typeface="Cambria"/>
              <a:cs typeface="Cambria"/>
            </a:endParaRPr>
          </a:p>
          <a:p>
            <a:pPr marL="12700" marR="497840">
              <a:lnSpc>
                <a:spcPts val="1200"/>
              </a:lnSpc>
              <a:spcBef>
                <a:spcPts val="35"/>
              </a:spcBef>
            </a:pP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#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65" dirty="0">
                <a:solidFill>
                  <a:srgbClr val="000000"/>
                </a:solidFill>
                <a:latin typeface="Cambria"/>
                <a:cs typeface="Cambria"/>
              </a:rPr>
              <a:t>lorsque</a:t>
            </a:r>
            <a:r>
              <a:rPr sz="1000" spc="28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au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moins</a:t>
            </a:r>
            <a:r>
              <a:rPr sz="1000" spc="28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2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des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3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90" dirty="0">
                <a:solidFill>
                  <a:srgbClr val="000000"/>
                </a:solidFill>
                <a:latin typeface="Cambria"/>
                <a:cs typeface="Cambria"/>
              </a:rPr>
              <a:t>variables</a:t>
            </a:r>
            <a:r>
              <a:rPr sz="1000" spc="26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Cambria"/>
                <a:cs typeface="Cambria"/>
              </a:rPr>
              <a:t>a,b</a:t>
            </a:r>
            <a:r>
              <a:rPr sz="1000" spc="29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Cambria"/>
                <a:cs typeface="Cambria"/>
              </a:rPr>
              <a:t>et</a:t>
            </a:r>
            <a:r>
              <a:rPr sz="1000" spc="30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80" dirty="0">
                <a:solidFill>
                  <a:srgbClr val="000000"/>
                </a:solidFill>
                <a:latin typeface="Cambria"/>
                <a:cs typeface="Cambria"/>
              </a:rPr>
              <a:t>c</a:t>
            </a:r>
            <a:r>
              <a:rPr sz="1000" spc="31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60" dirty="0">
                <a:solidFill>
                  <a:srgbClr val="000000"/>
                </a:solidFill>
                <a:latin typeface="Cambria"/>
                <a:cs typeface="Cambria"/>
              </a:rPr>
              <a:t>sont</a:t>
            </a:r>
            <a:r>
              <a:rPr sz="1000" spc="29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000000"/>
                </a:solidFill>
                <a:latin typeface="Cambria"/>
                <a:cs typeface="Cambria"/>
              </a:rPr>
              <a:t>égales 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ok=(a==b)</a:t>
            </a:r>
            <a:r>
              <a:rPr sz="1000" spc="32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000000"/>
                </a:solidFill>
                <a:latin typeface="Cambria"/>
                <a:cs typeface="Cambria"/>
              </a:rPr>
              <a:t>or</a:t>
            </a:r>
            <a:r>
              <a:rPr sz="1000" spc="37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Cambria"/>
                <a:cs typeface="Cambria"/>
              </a:rPr>
              <a:t>(a==c)</a:t>
            </a:r>
            <a:r>
              <a:rPr sz="1000" spc="34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000000"/>
                </a:solidFill>
                <a:latin typeface="Cambria"/>
                <a:cs typeface="Cambria"/>
              </a:rPr>
              <a:t>or</a:t>
            </a:r>
            <a:r>
              <a:rPr sz="1000" spc="37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Cambria"/>
                <a:cs typeface="Cambria"/>
              </a:rPr>
              <a:t>(b==c)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297305"/>
            <a:ext cx="4513580" cy="1117600"/>
            <a:chOff x="75688" y="1297305"/>
            <a:chExt cx="4513580" cy="1117600"/>
          </a:xfrm>
        </p:grpSpPr>
        <p:sp>
          <p:nvSpPr>
            <p:cNvPr id="5" name="object 5"/>
            <p:cNvSpPr/>
            <p:nvPr/>
          </p:nvSpPr>
          <p:spPr>
            <a:xfrm>
              <a:off x="75689" y="129730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48247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5"/>
                  </a:moveTo>
                  <a:lnTo>
                    <a:pt x="4456941" y="520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48450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49085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49720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50355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50346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30165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28895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34481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359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365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3722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3786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3849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3913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3976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404045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5"/>
                  </a:moveTo>
                  <a:lnTo>
                    <a:pt x="4304535" y="552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34124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34442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34759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35077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35394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35712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36029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36347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36664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36982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37299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37617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37934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38252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38569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38887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38569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391030"/>
              <a:ext cx="5715" cy="916940"/>
            </a:xfrm>
            <a:custGeom>
              <a:avLst/>
              <a:gdLst/>
              <a:ahLst/>
              <a:cxnLst/>
              <a:rect l="l" t="t" r="r" b="b"/>
              <a:pathLst>
                <a:path w="5714" h="916939">
                  <a:moveTo>
                    <a:pt x="5715" y="0"/>
                  </a:moveTo>
                  <a:lnTo>
                    <a:pt x="0" y="0"/>
                  </a:lnTo>
                  <a:lnTo>
                    <a:pt x="0" y="916940"/>
                  </a:lnTo>
                  <a:lnTo>
                    <a:pt x="5715" y="91694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5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3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7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303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6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4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8" y="1391030"/>
              <a:ext cx="5715" cy="916940"/>
            </a:xfrm>
            <a:custGeom>
              <a:avLst/>
              <a:gdLst/>
              <a:ahLst/>
              <a:cxnLst/>
              <a:rect l="l" t="t" r="r" b="b"/>
              <a:pathLst>
                <a:path w="5714" h="916939">
                  <a:moveTo>
                    <a:pt x="5112" y="0"/>
                  </a:moveTo>
                  <a:lnTo>
                    <a:pt x="0" y="0"/>
                  </a:lnTo>
                  <a:lnTo>
                    <a:pt x="0" y="916940"/>
                  </a:lnTo>
                  <a:lnTo>
                    <a:pt x="5112" y="916940"/>
                  </a:lnTo>
                  <a:lnTo>
                    <a:pt x="51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527009"/>
              <a:ext cx="4457065" cy="831215"/>
            </a:xfrm>
            <a:custGeom>
              <a:avLst/>
              <a:gdLst/>
              <a:ahLst/>
              <a:cxnLst/>
              <a:rect l="l" t="t" r="r" b="b"/>
              <a:pathLst>
                <a:path w="4457065" h="831214">
                  <a:moveTo>
                    <a:pt x="4456610" y="0"/>
                  </a:moveTo>
                  <a:lnTo>
                    <a:pt x="0" y="0"/>
                  </a:lnTo>
                  <a:lnTo>
                    <a:pt x="0" y="780196"/>
                  </a:lnTo>
                  <a:lnTo>
                    <a:pt x="4009" y="799921"/>
                  </a:lnTo>
                  <a:lnTo>
                    <a:pt x="14924" y="816074"/>
                  </a:lnTo>
                  <a:lnTo>
                    <a:pt x="31079" y="826988"/>
                  </a:lnTo>
                  <a:lnTo>
                    <a:pt x="50804" y="830996"/>
                  </a:lnTo>
                  <a:lnTo>
                    <a:pt x="4405810" y="830996"/>
                  </a:lnTo>
                  <a:lnTo>
                    <a:pt x="4425535" y="826988"/>
                  </a:lnTo>
                  <a:lnTo>
                    <a:pt x="4441688" y="816074"/>
                  </a:lnTo>
                  <a:lnTo>
                    <a:pt x="4452602" y="799921"/>
                  </a:lnTo>
                  <a:lnTo>
                    <a:pt x="4456610" y="78019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379347"/>
              <a:ext cx="0" cy="947419"/>
            </a:xfrm>
            <a:custGeom>
              <a:avLst/>
              <a:gdLst/>
              <a:ahLst/>
              <a:cxnLst/>
              <a:rect l="l" t="t" r="r" b="b"/>
              <a:pathLst>
                <a:path h="947419">
                  <a:moveTo>
                    <a:pt x="0" y="94690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3666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3539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3412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32219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571987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1224727"/>
            <a:ext cx="4345940" cy="7588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Circuit</a:t>
            </a:r>
            <a:r>
              <a:rPr sz="1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logique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latin typeface="Tahoma"/>
                <a:cs typeface="Tahoma"/>
              </a:rPr>
              <a:t>En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combinant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portes logiques,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on</a:t>
            </a:r>
            <a:r>
              <a:rPr sz="1000" spc="-35" dirty="0">
                <a:latin typeface="Tahoma"/>
                <a:cs typeface="Tahoma"/>
              </a:rPr>
              <a:t> réalise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circuits</a:t>
            </a:r>
            <a:r>
              <a:rPr sz="1000" spc="-35" dirty="0">
                <a:latin typeface="Tahoma"/>
                <a:cs typeface="Tahoma"/>
              </a:rPr>
              <a:t> logiques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permettant </a:t>
            </a:r>
            <a:r>
              <a:rPr sz="1000" spc="-35" dirty="0">
                <a:latin typeface="Tahoma"/>
                <a:cs typeface="Tahoma"/>
              </a:rPr>
              <a:t>d’effectuer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opérations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(additions,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soustractions,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comparaison,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...)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les </a:t>
            </a:r>
            <a:r>
              <a:rPr sz="1000" spc="-55" dirty="0">
                <a:latin typeface="Tahoma"/>
                <a:cs typeface="Tahoma"/>
              </a:rPr>
              <a:t>données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stockées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l’ordinateur.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297305"/>
            <a:ext cx="4513580" cy="1117600"/>
            <a:chOff x="75688" y="1297305"/>
            <a:chExt cx="4513580" cy="1117600"/>
          </a:xfrm>
        </p:grpSpPr>
        <p:sp>
          <p:nvSpPr>
            <p:cNvPr id="5" name="object 5"/>
            <p:cNvSpPr/>
            <p:nvPr/>
          </p:nvSpPr>
          <p:spPr>
            <a:xfrm>
              <a:off x="75689" y="1297305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48247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5"/>
                  </a:moveTo>
                  <a:lnTo>
                    <a:pt x="4456941" y="520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48450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49085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49720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50355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50346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30165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28895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34481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3595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365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3722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3786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3849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3913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3976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404045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5"/>
                  </a:moveTo>
                  <a:lnTo>
                    <a:pt x="4304535" y="552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34124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34442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34759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35077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35394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35712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36029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36347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36664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36982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37299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37617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37934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38252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38569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38887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38569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391030"/>
              <a:ext cx="5715" cy="916940"/>
            </a:xfrm>
            <a:custGeom>
              <a:avLst/>
              <a:gdLst/>
              <a:ahLst/>
              <a:cxnLst/>
              <a:rect l="l" t="t" r="r" b="b"/>
              <a:pathLst>
                <a:path w="5714" h="916939">
                  <a:moveTo>
                    <a:pt x="5715" y="0"/>
                  </a:moveTo>
                  <a:lnTo>
                    <a:pt x="0" y="0"/>
                  </a:lnTo>
                  <a:lnTo>
                    <a:pt x="0" y="916940"/>
                  </a:lnTo>
                  <a:lnTo>
                    <a:pt x="5715" y="91694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5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3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7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303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6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4" y="1391030"/>
              <a:ext cx="9525" cy="916940"/>
            </a:xfrm>
            <a:custGeom>
              <a:avLst/>
              <a:gdLst/>
              <a:ahLst/>
              <a:cxnLst/>
              <a:rect l="l" t="t" r="r" b="b"/>
              <a:pathLst>
                <a:path w="9525" h="916939">
                  <a:moveTo>
                    <a:pt x="0" y="916940"/>
                  </a:moveTo>
                  <a:lnTo>
                    <a:pt x="9525" y="9169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169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8" y="1391030"/>
              <a:ext cx="5715" cy="916940"/>
            </a:xfrm>
            <a:custGeom>
              <a:avLst/>
              <a:gdLst/>
              <a:ahLst/>
              <a:cxnLst/>
              <a:rect l="l" t="t" r="r" b="b"/>
              <a:pathLst>
                <a:path w="5714" h="916939">
                  <a:moveTo>
                    <a:pt x="5112" y="0"/>
                  </a:moveTo>
                  <a:lnTo>
                    <a:pt x="0" y="0"/>
                  </a:lnTo>
                  <a:lnTo>
                    <a:pt x="0" y="916940"/>
                  </a:lnTo>
                  <a:lnTo>
                    <a:pt x="5112" y="916940"/>
                  </a:lnTo>
                  <a:lnTo>
                    <a:pt x="51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527009"/>
              <a:ext cx="4457065" cy="831215"/>
            </a:xfrm>
            <a:custGeom>
              <a:avLst/>
              <a:gdLst/>
              <a:ahLst/>
              <a:cxnLst/>
              <a:rect l="l" t="t" r="r" b="b"/>
              <a:pathLst>
                <a:path w="4457065" h="831214">
                  <a:moveTo>
                    <a:pt x="4456610" y="0"/>
                  </a:moveTo>
                  <a:lnTo>
                    <a:pt x="0" y="0"/>
                  </a:lnTo>
                  <a:lnTo>
                    <a:pt x="0" y="780196"/>
                  </a:lnTo>
                  <a:lnTo>
                    <a:pt x="4009" y="799921"/>
                  </a:lnTo>
                  <a:lnTo>
                    <a:pt x="14924" y="816074"/>
                  </a:lnTo>
                  <a:lnTo>
                    <a:pt x="31079" y="826988"/>
                  </a:lnTo>
                  <a:lnTo>
                    <a:pt x="50804" y="830996"/>
                  </a:lnTo>
                  <a:lnTo>
                    <a:pt x="4405810" y="830996"/>
                  </a:lnTo>
                  <a:lnTo>
                    <a:pt x="4425535" y="826988"/>
                  </a:lnTo>
                  <a:lnTo>
                    <a:pt x="4441688" y="816074"/>
                  </a:lnTo>
                  <a:lnTo>
                    <a:pt x="4452602" y="799921"/>
                  </a:lnTo>
                  <a:lnTo>
                    <a:pt x="4456610" y="78019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379347"/>
              <a:ext cx="0" cy="947419"/>
            </a:xfrm>
            <a:custGeom>
              <a:avLst/>
              <a:gdLst/>
              <a:ahLst/>
              <a:cxnLst/>
              <a:rect l="l" t="t" r="r" b="b"/>
              <a:pathLst>
                <a:path h="947419">
                  <a:moveTo>
                    <a:pt x="0" y="94690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3666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3539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34124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32219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571987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06576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1224727"/>
            <a:ext cx="4345940" cy="10998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Circuit</a:t>
            </a:r>
            <a:r>
              <a:rPr sz="1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logique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latin typeface="Tahoma"/>
                <a:cs typeface="Tahoma"/>
              </a:rPr>
              <a:t>En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combinant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portes logiques,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on</a:t>
            </a:r>
            <a:r>
              <a:rPr sz="1000" spc="-35" dirty="0">
                <a:latin typeface="Tahoma"/>
                <a:cs typeface="Tahoma"/>
              </a:rPr>
              <a:t> réalise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circuits</a:t>
            </a:r>
            <a:r>
              <a:rPr sz="1000" spc="-35" dirty="0">
                <a:latin typeface="Tahoma"/>
                <a:cs typeface="Tahoma"/>
              </a:rPr>
              <a:t> logiques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permettant </a:t>
            </a:r>
            <a:r>
              <a:rPr sz="1000" spc="-35" dirty="0">
                <a:latin typeface="Tahoma"/>
                <a:cs typeface="Tahoma"/>
              </a:rPr>
              <a:t>d’effectuer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opérations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(additions,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soustractions,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comparaison,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...)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les </a:t>
            </a:r>
            <a:r>
              <a:rPr sz="1000" spc="-55" dirty="0">
                <a:latin typeface="Tahoma"/>
                <a:cs typeface="Tahoma"/>
              </a:rPr>
              <a:t>données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stockées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l’ordinateur.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ahoma"/>
                <a:cs typeface="Tahoma"/>
              </a:rPr>
              <a:t>Voir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85" dirty="0">
                <a:latin typeface="Tahoma"/>
                <a:cs typeface="Tahoma"/>
              </a:rPr>
              <a:t>TP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site</a:t>
            </a:r>
            <a:r>
              <a:rPr sz="1000" spc="-30" dirty="0">
                <a:latin typeface="Tahoma"/>
                <a:cs typeface="Tahoma"/>
              </a:rPr>
              <a:t> 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simulation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circuit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logique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sz="1000" spc="85" dirty="0">
                <a:latin typeface="Cambria"/>
                <a:cs typeface="Cambria"/>
              </a:rPr>
              <a:t>https://circuitverse.org/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47725"/>
            <a:ext cx="4513580" cy="2242185"/>
            <a:chOff x="75688" y="847725"/>
            <a:chExt cx="4513580" cy="2242185"/>
          </a:xfrm>
        </p:grpSpPr>
        <p:sp>
          <p:nvSpPr>
            <p:cNvPr id="5" name="object 5"/>
            <p:cNvSpPr/>
            <p:nvPr/>
          </p:nvSpPr>
          <p:spPr>
            <a:xfrm>
              <a:off x="75689" y="847725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2146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9"/>
                  </a:moveTo>
                  <a:lnTo>
                    <a:pt x="4456941" y="5969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9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242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06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369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433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432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7678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6408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2045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347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410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474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537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601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664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728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79178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91692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94867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98042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01217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04392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07567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0742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13917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17092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0267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23442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26617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29792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32967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39317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715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715" y="20408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905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8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2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6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3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7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092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092" y="2040890"/>
                  </a:lnTo>
                  <a:lnTo>
                    <a:pt x="509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66914"/>
              <a:ext cx="4457065" cy="1966595"/>
            </a:xfrm>
            <a:custGeom>
              <a:avLst/>
              <a:gdLst/>
              <a:ahLst/>
              <a:cxnLst/>
              <a:rect l="l" t="t" r="r" b="b"/>
              <a:pathLst>
                <a:path w="4457065" h="1966595">
                  <a:moveTo>
                    <a:pt x="4456610" y="0"/>
                  </a:moveTo>
                  <a:lnTo>
                    <a:pt x="0" y="0"/>
                  </a:lnTo>
                  <a:lnTo>
                    <a:pt x="0" y="1915426"/>
                  </a:lnTo>
                  <a:lnTo>
                    <a:pt x="4009" y="1935151"/>
                  </a:lnTo>
                  <a:lnTo>
                    <a:pt x="14924" y="1951304"/>
                  </a:lnTo>
                  <a:lnTo>
                    <a:pt x="31079" y="1962218"/>
                  </a:lnTo>
                  <a:lnTo>
                    <a:pt x="50804" y="1966226"/>
                  </a:lnTo>
                  <a:lnTo>
                    <a:pt x="4405810" y="1966226"/>
                  </a:lnTo>
                  <a:lnTo>
                    <a:pt x="4425535" y="1962218"/>
                  </a:lnTo>
                  <a:lnTo>
                    <a:pt x="4441688" y="1951304"/>
                  </a:lnTo>
                  <a:lnTo>
                    <a:pt x="4452602" y="1935151"/>
                  </a:lnTo>
                  <a:lnTo>
                    <a:pt x="4456610" y="191542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29792"/>
              <a:ext cx="0" cy="2072005"/>
            </a:xfrm>
            <a:custGeom>
              <a:avLst/>
              <a:gdLst/>
              <a:ahLst/>
              <a:cxnLst/>
              <a:rect l="l" t="t" r="r" b="b"/>
              <a:pathLst>
                <a:path h="2072005">
                  <a:moveTo>
                    <a:pt x="0" y="20715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170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043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916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7264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11739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563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-10" dirty="0"/>
              <a:t>Assembleur</a:t>
            </a:r>
          </a:p>
          <a:p>
            <a:pPr marL="265430" marR="508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langage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machine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est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seul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compréhensible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par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un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processeur,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se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compose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uniquement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suites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1.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Ecrire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un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programme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avec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ce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langage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est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extrêmement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compliqué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pour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un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être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47725"/>
            <a:ext cx="4513580" cy="2242185"/>
            <a:chOff x="75688" y="847725"/>
            <a:chExt cx="4513580" cy="2242185"/>
          </a:xfrm>
        </p:grpSpPr>
        <p:sp>
          <p:nvSpPr>
            <p:cNvPr id="5" name="object 5"/>
            <p:cNvSpPr/>
            <p:nvPr/>
          </p:nvSpPr>
          <p:spPr>
            <a:xfrm>
              <a:off x="75689" y="847725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2146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9"/>
                  </a:moveTo>
                  <a:lnTo>
                    <a:pt x="4456941" y="5969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9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242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06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369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433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432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7678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6408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2045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347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410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474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537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601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664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728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79178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91692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94867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98042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01217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04392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07567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0742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13917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17092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0267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23442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26617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29792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32967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39317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715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715" y="20408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905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8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2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6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3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7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092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092" y="2040890"/>
                  </a:lnTo>
                  <a:lnTo>
                    <a:pt x="509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66914"/>
              <a:ext cx="4457065" cy="1966595"/>
            </a:xfrm>
            <a:custGeom>
              <a:avLst/>
              <a:gdLst/>
              <a:ahLst/>
              <a:cxnLst/>
              <a:rect l="l" t="t" r="r" b="b"/>
              <a:pathLst>
                <a:path w="4457065" h="1966595">
                  <a:moveTo>
                    <a:pt x="4456610" y="0"/>
                  </a:moveTo>
                  <a:lnTo>
                    <a:pt x="0" y="0"/>
                  </a:lnTo>
                  <a:lnTo>
                    <a:pt x="0" y="1915426"/>
                  </a:lnTo>
                  <a:lnTo>
                    <a:pt x="4009" y="1935151"/>
                  </a:lnTo>
                  <a:lnTo>
                    <a:pt x="14924" y="1951304"/>
                  </a:lnTo>
                  <a:lnTo>
                    <a:pt x="31079" y="1962218"/>
                  </a:lnTo>
                  <a:lnTo>
                    <a:pt x="50804" y="1966226"/>
                  </a:lnTo>
                  <a:lnTo>
                    <a:pt x="4405810" y="1966226"/>
                  </a:lnTo>
                  <a:lnTo>
                    <a:pt x="4425535" y="1962218"/>
                  </a:lnTo>
                  <a:lnTo>
                    <a:pt x="4441688" y="1951304"/>
                  </a:lnTo>
                  <a:lnTo>
                    <a:pt x="4452602" y="1935151"/>
                  </a:lnTo>
                  <a:lnTo>
                    <a:pt x="4456610" y="191542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29792"/>
              <a:ext cx="0" cy="2072005"/>
            </a:xfrm>
            <a:custGeom>
              <a:avLst/>
              <a:gdLst/>
              <a:ahLst/>
              <a:cxnLst/>
              <a:rect l="l" t="t" r="r" b="b"/>
              <a:pathLst>
                <a:path h="2072005">
                  <a:moveTo>
                    <a:pt x="0" y="20715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170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043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916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7264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117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05527"/>
              <a:ext cx="70717" cy="70713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87948"/>
            <a:ext cx="4194810" cy="107632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Assembleur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langage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seul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compréhensible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un </a:t>
            </a:r>
            <a:r>
              <a:rPr sz="1000" spc="-50" dirty="0">
                <a:latin typeface="Tahoma"/>
                <a:cs typeface="Tahoma"/>
              </a:rPr>
              <a:t>processeur,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se </a:t>
            </a:r>
            <a:r>
              <a:rPr sz="1000" spc="-40" dirty="0">
                <a:latin typeface="Tahoma"/>
                <a:cs typeface="Tahoma"/>
              </a:rPr>
              <a:t>compose </a:t>
            </a:r>
            <a:r>
              <a:rPr sz="1000" spc="-45" dirty="0">
                <a:latin typeface="Tahoma"/>
                <a:cs typeface="Tahoma"/>
              </a:rPr>
              <a:t>uniquement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suites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 </a:t>
            </a:r>
            <a:r>
              <a:rPr sz="1000" dirty="0">
                <a:latin typeface="Tahoma"/>
                <a:cs typeface="Tahoma"/>
              </a:rPr>
              <a:t>1.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Ecrire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programme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25" dirty="0">
                <a:latin typeface="Tahoma"/>
                <a:cs typeface="Tahoma"/>
              </a:rPr>
              <a:t> ce </a:t>
            </a:r>
            <a:r>
              <a:rPr sz="1000" spc="-40" dirty="0">
                <a:latin typeface="Tahoma"/>
                <a:cs typeface="Tahoma"/>
              </a:rPr>
              <a:t>langage </a:t>
            </a:r>
            <a:r>
              <a:rPr sz="1000" spc="-20" dirty="0">
                <a:latin typeface="Tahoma"/>
                <a:cs typeface="Tahoma"/>
              </a:rPr>
              <a:t>est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extrêmement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compliqué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  <a:p>
            <a:pPr marL="265430" marR="125095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langage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assembleur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traduit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mnémotechnique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instructions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 rendant</a:t>
            </a:r>
            <a:r>
              <a:rPr sz="1000" spc="-25" dirty="0">
                <a:latin typeface="Tahoma"/>
                <a:cs typeface="Tahoma"/>
              </a:rPr>
              <a:t> plus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accessibles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0" dirty="0">
                <a:latin typeface="Tahoma"/>
                <a:cs typeface="Tahoma"/>
              </a:rPr>
              <a:t> 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47725"/>
            <a:ext cx="4513580" cy="2242185"/>
            <a:chOff x="75688" y="847725"/>
            <a:chExt cx="4513580" cy="2242185"/>
          </a:xfrm>
        </p:grpSpPr>
        <p:sp>
          <p:nvSpPr>
            <p:cNvPr id="5" name="object 5"/>
            <p:cNvSpPr/>
            <p:nvPr/>
          </p:nvSpPr>
          <p:spPr>
            <a:xfrm>
              <a:off x="75689" y="847725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2146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9"/>
                  </a:moveTo>
                  <a:lnTo>
                    <a:pt x="4456941" y="5969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9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242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06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369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433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432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7678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6408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2045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347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410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474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537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601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664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728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79178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91692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94867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98042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01217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04392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07567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0742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13917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17092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0267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23442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26617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29792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32967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39317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715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715" y="20408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905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8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2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6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3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7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092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092" y="2040890"/>
                  </a:lnTo>
                  <a:lnTo>
                    <a:pt x="509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66914"/>
              <a:ext cx="4457065" cy="1966595"/>
            </a:xfrm>
            <a:custGeom>
              <a:avLst/>
              <a:gdLst/>
              <a:ahLst/>
              <a:cxnLst/>
              <a:rect l="l" t="t" r="r" b="b"/>
              <a:pathLst>
                <a:path w="4457065" h="1966595">
                  <a:moveTo>
                    <a:pt x="4456610" y="0"/>
                  </a:moveTo>
                  <a:lnTo>
                    <a:pt x="0" y="0"/>
                  </a:lnTo>
                  <a:lnTo>
                    <a:pt x="0" y="1915426"/>
                  </a:lnTo>
                  <a:lnTo>
                    <a:pt x="4009" y="1935151"/>
                  </a:lnTo>
                  <a:lnTo>
                    <a:pt x="14924" y="1951304"/>
                  </a:lnTo>
                  <a:lnTo>
                    <a:pt x="31079" y="1962218"/>
                  </a:lnTo>
                  <a:lnTo>
                    <a:pt x="50804" y="1966226"/>
                  </a:lnTo>
                  <a:lnTo>
                    <a:pt x="4405810" y="1966226"/>
                  </a:lnTo>
                  <a:lnTo>
                    <a:pt x="4425535" y="1962218"/>
                  </a:lnTo>
                  <a:lnTo>
                    <a:pt x="4441688" y="1951304"/>
                  </a:lnTo>
                  <a:lnTo>
                    <a:pt x="4452602" y="1935151"/>
                  </a:lnTo>
                  <a:lnTo>
                    <a:pt x="4456610" y="191542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29792"/>
              <a:ext cx="0" cy="2072005"/>
            </a:xfrm>
            <a:custGeom>
              <a:avLst/>
              <a:gdLst/>
              <a:ahLst/>
              <a:cxnLst/>
              <a:rect l="l" t="t" r="r" b="b"/>
              <a:pathLst>
                <a:path h="2072005">
                  <a:moveTo>
                    <a:pt x="0" y="20715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170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043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916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7264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117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05527"/>
              <a:ext cx="70717" cy="7071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51693"/>
              <a:ext cx="70717" cy="7072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4" y="787948"/>
            <a:ext cx="4381500" cy="17208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Assembleur</a:t>
            </a:r>
            <a:endParaRPr sz="1200">
              <a:latin typeface="Calibri"/>
              <a:cs typeface="Calibri"/>
            </a:endParaRPr>
          </a:p>
          <a:p>
            <a:pPr marL="265430" marR="191135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langage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seul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compréhensible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un </a:t>
            </a:r>
            <a:r>
              <a:rPr sz="1000" spc="-50" dirty="0">
                <a:latin typeface="Tahoma"/>
                <a:cs typeface="Tahoma"/>
              </a:rPr>
              <a:t>processeur,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se </a:t>
            </a:r>
            <a:r>
              <a:rPr sz="1000" spc="-40" dirty="0">
                <a:latin typeface="Tahoma"/>
                <a:cs typeface="Tahoma"/>
              </a:rPr>
              <a:t>compose </a:t>
            </a:r>
            <a:r>
              <a:rPr sz="1000" spc="-45" dirty="0">
                <a:latin typeface="Tahoma"/>
                <a:cs typeface="Tahoma"/>
              </a:rPr>
              <a:t>uniquement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suites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 </a:t>
            </a:r>
            <a:r>
              <a:rPr sz="1000" dirty="0">
                <a:latin typeface="Tahoma"/>
                <a:cs typeface="Tahoma"/>
              </a:rPr>
              <a:t>1.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Ecrire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programme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25" dirty="0">
                <a:latin typeface="Tahoma"/>
                <a:cs typeface="Tahoma"/>
              </a:rPr>
              <a:t> ce </a:t>
            </a:r>
            <a:r>
              <a:rPr sz="1000" spc="-40" dirty="0">
                <a:latin typeface="Tahoma"/>
                <a:cs typeface="Tahoma"/>
              </a:rPr>
              <a:t>langage </a:t>
            </a:r>
            <a:r>
              <a:rPr sz="1000" spc="-20" dirty="0">
                <a:latin typeface="Tahoma"/>
                <a:cs typeface="Tahoma"/>
              </a:rPr>
              <a:t>est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extrêmement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compliqué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  <a:p>
            <a:pPr marL="265430" marR="31115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langage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assembleur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traduit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mnémotechnique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instructions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 rendant</a:t>
            </a:r>
            <a:r>
              <a:rPr sz="1000" spc="-25" dirty="0">
                <a:latin typeface="Tahoma"/>
                <a:cs typeface="Tahoma"/>
              </a:rPr>
              <a:t> plus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accessibles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0" dirty="0">
                <a:latin typeface="Tahoma"/>
                <a:cs typeface="Tahoma"/>
              </a:rPr>
              <a:t> 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ts val="1200"/>
              </a:lnSpc>
              <a:spcBef>
                <a:spcPts val="25"/>
              </a:spcBef>
            </a:pP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Par</a:t>
            </a:r>
            <a:r>
              <a:rPr sz="1000" spc="-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3C7F31"/>
                </a:solidFill>
                <a:latin typeface="Tahoma"/>
                <a:cs typeface="Tahoma"/>
              </a:rPr>
              <a:t>exemple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3C7F31"/>
                </a:solidFill>
                <a:latin typeface="Cambria"/>
                <a:cs typeface="Cambria"/>
              </a:rPr>
              <a:t>ADD</a:t>
            </a:r>
            <a:r>
              <a:rPr sz="1000" spc="285" dirty="0">
                <a:solidFill>
                  <a:srgbClr val="3C7F31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3C7F31"/>
                </a:solidFill>
                <a:latin typeface="Cambria"/>
                <a:cs typeface="Cambria"/>
              </a:rPr>
              <a:t>R2,R1,R0</a:t>
            </a:r>
            <a:r>
              <a:rPr sz="1000" spc="60" dirty="0">
                <a:solidFill>
                  <a:srgbClr val="3C7F31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signifie</a:t>
            </a:r>
            <a:r>
              <a:rPr sz="1000" spc="-1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additionner</a:t>
            </a:r>
            <a:r>
              <a:rPr sz="1000" spc="-2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3C7F31"/>
                </a:solidFill>
                <a:latin typeface="Tahoma"/>
                <a:cs typeface="Tahoma"/>
              </a:rPr>
              <a:t>les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3C7F31"/>
                </a:solidFill>
                <a:latin typeface="Tahoma"/>
                <a:cs typeface="Tahoma"/>
              </a:rPr>
              <a:t>valeurs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3C7F31"/>
                </a:solidFill>
                <a:latin typeface="Tahoma"/>
                <a:cs typeface="Tahoma"/>
              </a:rPr>
              <a:t>des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3C7F31"/>
                </a:solidFill>
                <a:latin typeface="Tahoma"/>
                <a:cs typeface="Tahoma"/>
              </a:rPr>
              <a:t>registres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R0</a:t>
            </a:r>
            <a:r>
              <a:rPr sz="1000" spc="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et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R1</a:t>
            </a:r>
            <a:r>
              <a:rPr sz="1000" spc="-7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et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stocker</a:t>
            </a:r>
            <a:r>
              <a:rPr sz="1000" spc="-4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résultat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3C7F31"/>
                </a:solidFill>
                <a:latin typeface="Tahoma"/>
                <a:cs typeface="Tahoma"/>
              </a:rPr>
              <a:t>dans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R2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3C7F31"/>
                </a:solidFill>
                <a:latin typeface="Tahoma"/>
                <a:cs typeface="Tahoma"/>
              </a:rPr>
              <a:t>se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3C7F31"/>
                </a:solidFill>
                <a:latin typeface="Tahoma"/>
                <a:cs typeface="Tahoma"/>
              </a:rPr>
              <a:t>traduit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3C7F31"/>
                </a:solidFill>
                <a:latin typeface="Tahoma"/>
                <a:cs typeface="Tahoma"/>
              </a:rPr>
              <a:t>en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3C7F31"/>
                </a:solidFill>
                <a:latin typeface="Tahoma"/>
                <a:cs typeface="Tahoma"/>
              </a:rPr>
              <a:t>une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 suite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de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0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et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de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  <a:p>
            <a:pPr marL="265430" marR="376555">
              <a:lnSpc>
                <a:spcPts val="1190"/>
              </a:lnSpc>
              <a:spcBef>
                <a:spcPts val="310"/>
              </a:spcBef>
            </a:pPr>
            <a:r>
              <a:rPr sz="1000" spc="-35" dirty="0">
                <a:latin typeface="Tahoma"/>
                <a:cs typeface="Tahoma"/>
              </a:rPr>
              <a:t>Chaque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assembleur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spécifique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processeur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(ou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famille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 </a:t>
            </a:r>
            <a:r>
              <a:rPr sz="1000" spc="-10" dirty="0">
                <a:latin typeface="Tahoma"/>
                <a:cs typeface="Tahoma"/>
              </a:rPr>
              <a:t>processeur).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47725"/>
            <a:ext cx="4513580" cy="2242185"/>
            <a:chOff x="75688" y="847725"/>
            <a:chExt cx="4513580" cy="2242185"/>
          </a:xfrm>
        </p:grpSpPr>
        <p:sp>
          <p:nvSpPr>
            <p:cNvPr id="5" name="object 5"/>
            <p:cNvSpPr/>
            <p:nvPr/>
          </p:nvSpPr>
          <p:spPr>
            <a:xfrm>
              <a:off x="75689" y="847725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2146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9"/>
                  </a:moveTo>
                  <a:lnTo>
                    <a:pt x="4456941" y="5969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9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242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06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3695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4330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432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7678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6408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2045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347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410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474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537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601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6647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72828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79178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891692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894867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898042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01217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04392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07567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0742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13917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17092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0267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23442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26617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29792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32967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39317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3614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715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715" y="204089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905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68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2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6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9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3" y="941450"/>
              <a:ext cx="9525" cy="2040889"/>
            </a:xfrm>
            <a:custGeom>
              <a:avLst/>
              <a:gdLst/>
              <a:ahLst/>
              <a:cxnLst/>
              <a:rect l="l" t="t" r="r" b="b"/>
              <a:pathLst>
                <a:path w="9525" h="2040889">
                  <a:moveTo>
                    <a:pt x="0" y="2040890"/>
                  </a:moveTo>
                  <a:lnTo>
                    <a:pt x="9524" y="204089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4089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7" y="941450"/>
              <a:ext cx="5715" cy="2040889"/>
            </a:xfrm>
            <a:custGeom>
              <a:avLst/>
              <a:gdLst/>
              <a:ahLst/>
              <a:cxnLst/>
              <a:rect l="l" t="t" r="r" b="b"/>
              <a:pathLst>
                <a:path w="5714" h="2040889">
                  <a:moveTo>
                    <a:pt x="5092" y="0"/>
                  </a:moveTo>
                  <a:lnTo>
                    <a:pt x="0" y="0"/>
                  </a:lnTo>
                  <a:lnTo>
                    <a:pt x="0" y="2040890"/>
                  </a:lnTo>
                  <a:lnTo>
                    <a:pt x="5092" y="2040890"/>
                  </a:lnTo>
                  <a:lnTo>
                    <a:pt x="509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66914"/>
              <a:ext cx="4457065" cy="1966595"/>
            </a:xfrm>
            <a:custGeom>
              <a:avLst/>
              <a:gdLst/>
              <a:ahLst/>
              <a:cxnLst/>
              <a:rect l="l" t="t" r="r" b="b"/>
              <a:pathLst>
                <a:path w="4457065" h="1966595">
                  <a:moveTo>
                    <a:pt x="4456610" y="0"/>
                  </a:moveTo>
                  <a:lnTo>
                    <a:pt x="0" y="0"/>
                  </a:lnTo>
                  <a:lnTo>
                    <a:pt x="0" y="1915426"/>
                  </a:lnTo>
                  <a:lnTo>
                    <a:pt x="4009" y="1935151"/>
                  </a:lnTo>
                  <a:lnTo>
                    <a:pt x="14924" y="1951304"/>
                  </a:lnTo>
                  <a:lnTo>
                    <a:pt x="31079" y="1962218"/>
                  </a:lnTo>
                  <a:lnTo>
                    <a:pt x="50804" y="1966226"/>
                  </a:lnTo>
                  <a:lnTo>
                    <a:pt x="4405810" y="1966226"/>
                  </a:lnTo>
                  <a:lnTo>
                    <a:pt x="4425535" y="1962218"/>
                  </a:lnTo>
                  <a:lnTo>
                    <a:pt x="4441688" y="1951304"/>
                  </a:lnTo>
                  <a:lnTo>
                    <a:pt x="4452602" y="1935151"/>
                  </a:lnTo>
                  <a:lnTo>
                    <a:pt x="4456610" y="191542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29792"/>
              <a:ext cx="0" cy="2072005"/>
            </a:xfrm>
            <a:custGeom>
              <a:avLst/>
              <a:gdLst/>
              <a:ahLst/>
              <a:cxnLst/>
              <a:rect l="l" t="t" r="r" b="b"/>
              <a:pathLst>
                <a:path h="2072005">
                  <a:moveTo>
                    <a:pt x="0" y="20715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170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043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89169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7264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117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05527"/>
              <a:ext cx="70717" cy="7071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51693"/>
              <a:ext cx="70717" cy="70723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0478" y="2593070"/>
              <a:ext cx="70717" cy="70723"/>
            </a:xfrm>
            <a:prstGeom prst="rect">
              <a:avLst/>
            </a:prstGeom>
          </p:spPr>
        </p:pic>
      </p:grpSp>
      <p:sp>
        <p:nvSpPr>
          <p:cNvPr id="59" name="object 59"/>
          <p:cNvSpPr txBox="1"/>
          <p:nvPr/>
        </p:nvSpPr>
        <p:spPr>
          <a:xfrm>
            <a:off x="113794" y="787948"/>
            <a:ext cx="4381500" cy="22148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Assembleur</a:t>
            </a:r>
            <a:endParaRPr sz="1200">
              <a:latin typeface="Calibri"/>
              <a:cs typeface="Calibri"/>
            </a:endParaRPr>
          </a:p>
          <a:p>
            <a:pPr marL="265430" marR="191135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langage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seul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compréhensible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un </a:t>
            </a:r>
            <a:r>
              <a:rPr sz="1000" spc="-50" dirty="0">
                <a:latin typeface="Tahoma"/>
                <a:cs typeface="Tahoma"/>
              </a:rPr>
              <a:t>processeur,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se </a:t>
            </a:r>
            <a:r>
              <a:rPr sz="1000" spc="-40" dirty="0">
                <a:latin typeface="Tahoma"/>
                <a:cs typeface="Tahoma"/>
              </a:rPr>
              <a:t>compose </a:t>
            </a:r>
            <a:r>
              <a:rPr sz="1000" spc="-45" dirty="0">
                <a:latin typeface="Tahoma"/>
                <a:cs typeface="Tahoma"/>
              </a:rPr>
              <a:t>uniquement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suites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 </a:t>
            </a:r>
            <a:r>
              <a:rPr sz="1000" dirty="0">
                <a:latin typeface="Tahoma"/>
                <a:cs typeface="Tahoma"/>
              </a:rPr>
              <a:t>1.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Ecrire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programme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25" dirty="0">
                <a:latin typeface="Tahoma"/>
                <a:cs typeface="Tahoma"/>
              </a:rPr>
              <a:t> ce </a:t>
            </a:r>
            <a:r>
              <a:rPr sz="1000" spc="-40" dirty="0">
                <a:latin typeface="Tahoma"/>
                <a:cs typeface="Tahoma"/>
              </a:rPr>
              <a:t>langage </a:t>
            </a:r>
            <a:r>
              <a:rPr sz="1000" spc="-20" dirty="0">
                <a:latin typeface="Tahoma"/>
                <a:cs typeface="Tahoma"/>
              </a:rPr>
              <a:t>est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extrêmement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compliqué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  <a:p>
            <a:pPr marL="265430" marR="31115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langage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assembleur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traduit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mnémotechnique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instructions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 rendant</a:t>
            </a:r>
            <a:r>
              <a:rPr sz="1000" spc="-25" dirty="0">
                <a:latin typeface="Tahoma"/>
                <a:cs typeface="Tahoma"/>
              </a:rPr>
              <a:t> plus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accessibles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0" dirty="0">
                <a:latin typeface="Tahoma"/>
                <a:cs typeface="Tahoma"/>
              </a:rPr>
              <a:t> 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être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humain.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ts val="1200"/>
              </a:lnSpc>
              <a:spcBef>
                <a:spcPts val="25"/>
              </a:spcBef>
            </a:pP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Par</a:t>
            </a:r>
            <a:r>
              <a:rPr sz="1000" spc="-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3C7F31"/>
                </a:solidFill>
                <a:latin typeface="Tahoma"/>
                <a:cs typeface="Tahoma"/>
              </a:rPr>
              <a:t>exemple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3C7F31"/>
                </a:solidFill>
                <a:latin typeface="Cambria"/>
                <a:cs typeface="Cambria"/>
              </a:rPr>
              <a:t>ADD</a:t>
            </a:r>
            <a:r>
              <a:rPr sz="1000" spc="285" dirty="0">
                <a:solidFill>
                  <a:srgbClr val="3C7F31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3C7F31"/>
                </a:solidFill>
                <a:latin typeface="Cambria"/>
                <a:cs typeface="Cambria"/>
              </a:rPr>
              <a:t>R2,R1,R0</a:t>
            </a:r>
            <a:r>
              <a:rPr sz="1000" spc="60" dirty="0">
                <a:solidFill>
                  <a:srgbClr val="3C7F31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signifie</a:t>
            </a:r>
            <a:r>
              <a:rPr sz="1000" spc="-1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additionner</a:t>
            </a:r>
            <a:r>
              <a:rPr sz="1000" spc="-2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3C7F31"/>
                </a:solidFill>
                <a:latin typeface="Tahoma"/>
                <a:cs typeface="Tahoma"/>
              </a:rPr>
              <a:t>les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3C7F31"/>
                </a:solidFill>
                <a:latin typeface="Tahoma"/>
                <a:cs typeface="Tahoma"/>
              </a:rPr>
              <a:t>valeurs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3C7F31"/>
                </a:solidFill>
                <a:latin typeface="Tahoma"/>
                <a:cs typeface="Tahoma"/>
              </a:rPr>
              <a:t>des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3C7F31"/>
                </a:solidFill>
                <a:latin typeface="Tahoma"/>
                <a:cs typeface="Tahoma"/>
              </a:rPr>
              <a:t>registres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R0</a:t>
            </a:r>
            <a:r>
              <a:rPr sz="1000" spc="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et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R1</a:t>
            </a:r>
            <a:r>
              <a:rPr sz="1000" spc="-7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et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stocker</a:t>
            </a:r>
            <a:r>
              <a:rPr sz="1000" spc="-4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résultat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3C7F31"/>
                </a:solidFill>
                <a:latin typeface="Tahoma"/>
                <a:cs typeface="Tahoma"/>
              </a:rPr>
              <a:t>dans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R2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3C7F31"/>
                </a:solidFill>
                <a:latin typeface="Tahoma"/>
                <a:cs typeface="Tahoma"/>
              </a:rPr>
              <a:t>se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3C7F31"/>
                </a:solidFill>
                <a:latin typeface="Tahoma"/>
                <a:cs typeface="Tahoma"/>
              </a:rPr>
              <a:t>traduit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3C7F31"/>
                </a:solidFill>
                <a:latin typeface="Tahoma"/>
                <a:cs typeface="Tahoma"/>
              </a:rPr>
              <a:t>en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3C7F31"/>
                </a:solidFill>
                <a:latin typeface="Tahoma"/>
                <a:cs typeface="Tahoma"/>
              </a:rPr>
              <a:t>une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 suite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de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0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3C7F31"/>
                </a:solidFill>
                <a:latin typeface="Tahoma"/>
                <a:cs typeface="Tahoma"/>
              </a:rPr>
              <a:t>et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3C7F31"/>
                </a:solidFill>
                <a:latin typeface="Tahoma"/>
                <a:cs typeface="Tahoma"/>
              </a:rPr>
              <a:t>de</a:t>
            </a:r>
            <a:r>
              <a:rPr sz="1000" spc="-30" dirty="0">
                <a:solidFill>
                  <a:srgbClr val="3C7F31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3C7F31"/>
                </a:solidFill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  <a:p>
            <a:pPr marL="265430" marR="376555">
              <a:lnSpc>
                <a:spcPts val="1190"/>
              </a:lnSpc>
              <a:spcBef>
                <a:spcPts val="310"/>
              </a:spcBef>
            </a:pPr>
            <a:r>
              <a:rPr sz="1000" spc="-35" dirty="0">
                <a:latin typeface="Tahoma"/>
                <a:cs typeface="Tahoma"/>
              </a:rPr>
              <a:t>Chaque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assembleur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spécifique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processeur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(ou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famille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 </a:t>
            </a:r>
            <a:r>
              <a:rPr sz="1000" spc="-10" dirty="0">
                <a:latin typeface="Tahoma"/>
                <a:cs typeface="Tahoma"/>
              </a:rPr>
              <a:t>processeur).</a:t>
            </a:r>
            <a:endParaRPr sz="1000">
              <a:latin typeface="Tahoma"/>
              <a:cs typeface="Tahoma"/>
            </a:endParaRPr>
          </a:p>
          <a:p>
            <a:pPr marL="265430" marR="24765">
              <a:lnSpc>
                <a:spcPct val="99500"/>
              </a:lnSpc>
              <a:spcBef>
                <a:spcPts val="265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langages</a:t>
            </a:r>
            <a:r>
              <a:rPr sz="1000" spc="-30" dirty="0">
                <a:latin typeface="Tahoma"/>
                <a:cs typeface="Tahoma"/>
              </a:rPr>
              <a:t> de</a:t>
            </a:r>
            <a:r>
              <a:rPr sz="1000" spc="-20" dirty="0">
                <a:latin typeface="Tahoma"/>
                <a:cs typeface="Tahoma"/>
              </a:rPr>
              <a:t> haut</a:t>
            </a:r>
            <a:r>
              <a:rPr sz="1000" spc="-35" dirty="0">
                <a:latin typeface="Tahoma"/>
                <a:cs typeface="Tahoma"/>
              </a:rPr>
              <a:t> niveau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(comme </a:t>
            </a:r>
            <a:r>
              <a:rPr sz="1000" spc="-10" dirty="0">
                <a:latin typeface="Tahoma"/>
                <a:cs typeface="Tahoma"/>
              </a:rPr>
              <a:t>Python),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c’est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l’interpréteur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(ou</a:t>
            </a:r>
            <a:r>
              <a:rPr sz="1000" spc="-25" dirty="0">
                <a:latin typeface="Tahoma"/>
                <a:cs typeface="Tahoma"/>
              </a:rPr>
              <a:t> le compilateur)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charge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traduction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instructions </a:t>
            </a:r>
            <a:r>
              <a:rPr sz="1000" spc="-50" dirty="0">
                <a:latin typeface="Tahoma"/>
                <a:cs typeface="Tahoma"/>
              </a:rPr>
              <a:t>en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langage </a:t>
            </a:r>
            <a:r>
              <a:rPr sz="1000" spc="-35" dirty="0">
                <a:latin typeface="Tahoma"/>
                <a:cs typeface="Tahoma"/>
              </a:rPr>
              <a:t>machine.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langages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 </a:t>
            </a:r>
            <a:r>
              <a:rPr sz="1000" spc="-25" dirty="0">
                <a:latin typeface="Tahoma"/>
                <a:cs typeface="Tahoma"/>
              </a:rPr>
              <a:t>donc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indépendants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processeurs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utilisés.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0094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97092"/>
            <a:ext cx="4234815" cy="9105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Modèle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40" dirty="0">
                <a:latin typeface="Tahoma"/>
                <a:cs typeface="Tahoma"/>
              </a:rPr>
              <a:t> ordinateurs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modernes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construits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autour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modèle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défini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le </a:t>
            </a:r>
            <a:r>
              <a:rPr sz="1000" spc="-35" dirty="0">
                <a:latin typeface="Tahoma"/>
                <a:cs typeface="Tahoma"/>
              </a:rPr>
              <a:t>mathématicien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John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Neumann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1945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appelé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195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ce </a:t>
            </a:r>
            <a:r>
              <a:rPr sz="1000" spc="-35" dirty="0">
                <a:latin typeface="Tahoma"/>
                <a:cs typeface="Tahoma"/>
              </a:rPr>
              <a:t>modèle,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l’ordinateur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décompose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5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parties</a:t>
            </a:r>
            <a:r>
              <a:rPr sz="1000" spc="-25" dirty="0">
                <a:latin typeface="Tahoma"/>
                <a:cs typeface="Tahoma"/>
              </a:rPr>
              <a:t> distinctes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58" name="object 5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6277" y="1739866"/>
            <a:ext cx="123764" cy="123764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488657" y="1740213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0" name="object 6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6277" y="2017234"/>
            <a:ext cx="123764" cy="123764"/>
          </a:xfrm>
          <a:prstGeom prst="rect">
            <a:avLst/>
          </a:prstGeom>
        </p:spPr>
      </p:pic>
      <p:sp>
        <p:nvSpPr>
          <p:cNvPr id="61" name="object 61"/>
          <p:cNvSpPr txBox="1"/>
          <p:nvPr/>
        </p:nvSpPr>
        <p:spPr>
          <a:xfrm>
            <a:off x="488657" y="2017581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2" name="object 6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6277" y="2296129"/>
            <a:ext cx="123764" cy="123760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488657" y="2296476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9759" y="1707180"/>
            <a:ext cx="3767454" cy="8585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Tahoma"/>
                <a:cs typeface="Tahoma"/>
              </a:rPr>
              <a:t>Les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dispositifs</a:t>
            </a:r>
            <a:r>
              <a:rPr sz="900" spc="-20" dirty="0">
                <a:latin typeface="Tahoma"/>
                <a:cs typeface="Tahoma"/>
              </a:rPr>
              <a:t> d’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entrée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des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données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clavier, </a:t>
            </a:r>
            <a:r>
              <a:rPr sz="900" spc="-20" dirty="0">
                <a:latin typeface="Tahoma"/>
                <a:cs typeface="Tahoma"/>
              </a:rPr>
              <a:t>souris,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écran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tactile,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réseau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La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0000FF"/>
                </a:solidFill>
                <a:latin typeface="Tahoma"/>
                <a:cs typeface="Tahoma"/>
              </a:rPr>
              <a:t>mémoire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stocke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données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et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programmes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mémoire</a:t>
            </a:r>
            <a:r>
              <a:rPr sz="900" spc="-10" dirty="0">
                <a:latin typeface="Tahoma"/>
                <a:cs typeface="Tahoma"/>
              </a:rPr>
              <a:t> cache,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latin typeface="Cambria"/>
                <a:cs typeface="Cambria"/>
              </a:rPr>
              <a:t>ram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114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</a:t>
            </a:r>
            <a:endParaRPr sz="900">
              <a:latin typeface="Tahoma"/>
              <a:cs typeface="Tahoma"/>
            </a:endParaRPr>
          </a:p>
          <a:p>
            <a:pPr marL="12700" marR="174625">
              <a:lnSpc>
                <a:spcPct val="101099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L’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unité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arithmétique</a:t>
            </a:r>
            <a:r>
              <a:rPr sz="900" spc="-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et</a:t>
            </a:r>
            <a:r>
              <a:rPr sz="9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logique</a:t>
            </a:r>
            <a:r>
              <a:rPr sz="9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120" dirty="0">
                <a:solidFill>
                  <a:srgbClr val="0000FF"/>
                </a:solidFill>
                <a:latin typeface="Cambria"/>
                <a:cs typeface="Cambria"/>
              </a:rPr>
              <a:t>ual</a:t>
            </a:r>
            <a:r>
              <a:rPr sz="900" spc="9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effectue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opérations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(addition, </a:t>
            </a:r>
            <a:r>
              <a:rPr sz="900" spc="-20" dirty="0">
                <a:latin typeface="Tahoma"/>
                <a:cs typeface="Tahoma"/>
              </a:rPr>
              <a:t>soustraction,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comparaison,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.) sur</a:t>
            </a:r>
            <a:r>
              <a:rPr sz="900" spc="-10" dirty="0">
                <a:latin typeface="Tahoma"/>
                <a:cs typeface="Tahoma"/>
              </a:rPr>
              <a:t> les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données.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0094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97092"/>
            <a:ext cx="4234815" cy="9105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Modèle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40" dirty="0">
                <a:latin typeface="Tahoma"/>
                <a:cs typeface="Tahoma"/>
              </a:rPr>
              <a:t> ordinateurs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modernes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construits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autour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modèle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défini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le </a:t>
            </a:r>
            <a:r>
              <a:rPr sz="1000" spc="-35" dirty="0">
                <a:latin typeface="Tahoma"/>
                <a:cs typeface="Tahoma"/>
              </a:rPr>
              <a:t>mathématicien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John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Neumann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1945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appelé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195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ce </a:t>
            </a:r>
            <a:r>
              <a:rPr sz="1000" spc="-35" dirty="0">
                <a:latin typeface="Tahoma"/>
                <a:cs typeface="Tahoma"/>
              </a:rPr>
              <a:t>modèle,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l’ordinateur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décompose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5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parties</a:t>
            </a:r>
            <a:r>
              <a:rPr sz="1000" spc="-25" dirty="0">
                <a:latin typeface="Tahoma"/>
                <a:cs typeface="Tahoma"/>
              </a:rPr>
              <a:t> distinctes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58" name="object 5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6277" y="1739866"/>
            <a:ext cx="123764" cy="123764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488657" y="1740213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0" name="object 6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6277" y="2017234"/>
            <a:ext cx="123764" cy="123764"/>
          </a:xfrm>
          <a:prstGeom prst="rect">
            <a:avLst/>
          </a:prstGeom>
        </p:spPr>
      </p:pic>
      <p:sp>
        <p:nvSpPr>
          <p:cNvPr id="61" name="object 61"/>
          <p:cNvSpPr txBox="1"/>
          <p:nvPr/>
        </p:nvSpPr>
        <p:spPr>
          <a:xfrm>
            <a:off x="488657" y="2017581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2" name="object 6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6277" y="2296129"/>
            <a:ext cx="123764" cy="123760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488657" y="2296476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4" name="object 6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6277" y="2575018"/>
            <a:ext cx="123764" cy="123764"/>
          </a:xfrm>
          <a:prstGeom prst="rect">
            <a:avLst/>
          </a:prstGeom>
        </p:spPr>
      </p:pic>
      <p:sp>
        <p:nvSpPr>
          <p:cNvPr id="65" name="object 65"/>
          <p:cNvSpPr txBox="1"/>
          <p:nvPr/>
        </p:nvSpPr>
        <p:spPr>
          <a:xfrm>
            <a:off x="488657" y="2575369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9759" y="1707180"/>
            <a:ext cx="3767454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Tahoma"/>
                <a:cs typeface="Tahoma"/>
              </a:rPr>
              <a:t>Les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dispositifs</a:t>
            </a:r>
            <a:r>
              <a:rPr sz="900" spc="-20" dirty="0">
                <a:latin typeface="Tahoma"/>
                <a:cs typeface="Tahoma"/>
              </a:rPr>
              <a:t> d’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entrée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des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données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clavier, </a:t>
            </a:r>
            <a:r>
              <a:rPr sz="900" spc="-20" dirty="0">
                <a:latin typeface="Tahoma"/>
                <a:cs typeface="Tahoma"/>
              </a:rPr>
              <a:t>souris,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écran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tactile,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réseau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La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0000FF"/>
                </a:solidFill>
                <a:latin typeface="Tahoma"/>
                <a:cs typeface="Tahoma"/>
              </a:rPr>
              <a:t>mémoire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stocke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données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et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programmes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mémoire</a:t>
            </a:r>
            <a:r>
              <a:rPr sz="900" spc="-10" dirty="0">
                <a:latin typeface="Tahoma"/>
                <a:cs typeface="Tahoma"/>
              </a:rPr>
              <a:t> cache,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latin typeface="Cambria"/>
                <a:cs typeface="Cambria"/>
              </a:rPr>
              <a:t>ram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114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</a:t>
            </a:r>
            <a:endParaRPr sz="900">
              <a:latin typeface="Tahoma"/>
              <a:cs typeface="Tahoma"/>
            </a:endParaRPr>
          </a:p>
          <a:p>
            <a:pPr marL="12700" marR="174625">
              <a:lnSpc>
                <a:spcPct val="101099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L’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unité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arithmétique</a:t>
            </a:r>
            <a:r>
              <a:rPr sz="900" spc="-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et</a:t>
            </a:r>
            <a:r>
              <a:rPr sz="9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logique</a:t>
            </a:r>
            <a:r>
              <a:rPr sz="9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120" dirty="0">
                <a:solidFill>
                  <a:srgbClr val="0000FF"/>
                </a:solidFill>
                <a:latin typeface="Cambria"/>
                <a:cs typeface="Cambria"/>
              </a:rPr>
              <a:t>ual</a:t>
            </a:r>
            <a:r>
              <a:rPr sz="900" spc="9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effectue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opérations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(addition, </a:t>
            </a:r>
            <a:r>
              <a:rPr sz="900" spc="-20" dirty="0">
                <a:latin typeface="Tahoma"/>
                <a:cs typeface="Tahoma"/>
              </a:rPr>
              <a:t>soustraction,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comparaison,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.) sur</a:t>
            </a:r>
            <a:r>
              <a:rPr sz="900" spc="-10" dirty="0">
                <a:latin typeface="Tahoma"/>
                <a:cs typeface="Tahoma"/>
              </a:rPr>
              <a:t> les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données.</a:t>
            </a:r>
            <a:endParaRPr sz="900">
              <a:latin typeface="Tahoma"/>
              <a:cs typeface="Tahoma"/>
            </a:endParaRPr>
          </a:p>
          <a:p>
            <a:pPr marL="12700" marR="208279">
              <a:lnSpc>
                <a:spcPts val="1100"/>
              </a:lnSpc>
              <a:spcBef>
                <a:spcPts val="30"/>
              </a:spcBef>
            </a:pPr>
            <a:r>
              <a:rPr sz="900" dirty="0">
                <a:latin typeface="Tahoma"/>
                <a:cs typeface="Tahoma"/>
              </a:rPr>
              <a:t>L’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unité</a:t>
            </a:r>
            <a:r>
              <a:rPr sz="900" spc="-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contrôle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est</a:t>
            </a:r>
            <a:r>
              <a:rPr sz="900" spc="-30" dirty="0">
                <a:latin typeface="Tahoma"/>
                <a:cs typeface="Tahoma"/>
              </a:rPr>
              <a:t> chargé </a:t>
            </a:r>
            <a:r>
              <a:rPr sz="900" spc="-10" dirty="0">
                <a:latin typeface="Tahoma"/>
                <a:cs typeface="Tahoma"/>
              </a:rPr>
              <a:t>de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la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gestion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l’ordre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opérations (séquençage)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856869"/>
            <a:ext cx="4513580" cy="2220595"/>
            <a:chOff x="75688" y="856869"/>
            <a:chExt cx="4513580" cy="2220595"/>
          </a:xfrm>
        </p:grpSpPr>
        <p:sp>
          <p:nvSpPr>
            <p:cNvPr id="5" name="object 5"/>
            <p:cNvSpPr/>
            <p:nvPr/>
          </p:nvSpPr>
          <p:spPr>
            <a:xfrm>
              <a:off x="75689" y="85686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03162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03339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03974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04609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05244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05236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96459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95189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300775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30225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0288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0352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0415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0479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05428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06063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06698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900938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904113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907288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910463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913638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916813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9199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923163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926338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929513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932688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935863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939038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94221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94856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94538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951623"/>
              <a:ext cx="6350" cy="2019300"/>
            </a:xfrm>
            <a:custGeom>
              <a:avLst/>
              <a:gdLst/>
              <a:ahLst/>
              <a:cxnLst/>
              <a:rect l="l" t="t" r="r" b="b"/>
              <a:pathLst>
                <a:path w="6350" h="2019300">
                  <a:moveTo>
                    <a:pt x="57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727" y="201930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0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4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9" y="951611"/>
              <a:ext cx="9525" cy="2019300"/>
            </a:xfrm>
            <a:custGeom>
              <a:avLst/>
              <a:gdLst/>
              <a:ahLst/>
              <a:cxnLst/>
              <a:rect l="l" t="t" r="r" b="b"/>
              <a:pathLst>
                <a:path w="9525" h="2019300">
                  <a:moveTo>
                    <a:pt x="0" y="2019299"/>
                  </a:moveTo>
                  <a:lnTo>
                    <a:pt x="9524" y="20192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0192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4" y="951611"/>
              <a:ext cx="5080" cy="2019300"/>
            </a:xfrm>
            <a:custGeom>
              <a:avLst/>
              <a:gdLst/>
              <a:ahLst/>
              <a:cxnLst/>
              <a:rect l="l" t="t" r="r" b="b"/>
              <a:pathLst>
                <a:path w="5079" h="2019300">
                  <a:moveTo>
                    <a:pt x="5075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5075" y="2019300"/>
                  </a:lnTo>
                  <a:lnTo>
                    <a:pt x="50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076159"/>
              <a:ext cx="4457065" cy="1945005"/>
            </a:xfrm>
            <a:custGeom>
              <a:avLst/>
              <a:gdLst/>
              <a:ahLst/>
              <a:cxnLst/>
              <a:rect l="l" t="t" r="r" b="b"/>
              <a:pathLst>
                <a:path w="4457065" h="1945005">
                  <a:moveTo>
                    <a:pt x="4456610" y="0"/>
                  </a:moveTo>
                  <a:lnTo>
                    <a:pt x="0" y="0"/>
                  </a:lnTo>
                  <a:lnTo>
                    <a:pt x="0" y="1893986"/>
                  </a:lnTo>
                  <a:lnTo>
                    <a:pt x="4009" y="1913711"/>
                  </a:lnTo>
                  <a:lnTo>
                    <a:pt x="14924" y="1929864"/>
                  </a:lnTo>
                  <a:lnTo>
                    <a:pt x="31079" y="1940778"/>
                  </a:lnTo>
                  <a:lnTo>
                    <a:pt x="50804" y="1944786"/>
                  </a:lnTo>
                  <a:lnTo>
                    <a:pt x="4405810" y="1944786"/>
                  </a:lnTo>
                  <a:lnTo>
                    <a:pt x="4425535" y="1940778"/>
                  </a:lnTo>
                  <a:lnTo>
                    <a:pt x="4441688" y="1929864"/>
                  </a:lnTo>
                  <a:lnTo>
                    <a:pt x="4452602" y="1913711"/>
                  </a:lnTo>
                  <a:lnTo>
                    <a:pt x="4456610" y="189398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939038"/>
              <a:ext cx="0" cy="2050414"/>
            </a:xfrm>
            <a:custGeom>
              <a:avLst/>
              <a:gdLst/>
              <a:ahLst/>
              <a:cxnLst/>
              <a:rect l="l" t="t" r="r" b="b"/>
              <a:pathLst>
                <a:path h="2050414">
                  <a:moveTo>
                    <a:pt x="0" y="205015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9263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9136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90093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88188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1208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00943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797092"/>
            <a:ext cx="4234815" cy="9105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Modèle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Von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Neumann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99500"/>
              </a:lnSpc>
              <a:spcBef>
                <a:spcPts val="254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40" dirty="0">
                <a:latin typeface="Tahoma"/>
                <a:cs typeface="Tahoma"/>
              </a:rPr>
              <a:t> ordinateurs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modernes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construits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autour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modèle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défini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le </a:t>
            </a:r>
            <a:r>
              <a:rPr sz="1000" spc="-35" dirty="0">
                <a:latin typeface="Tahoma"/>
                <a:cs typeface="Tahoma"/>
              </a:rPr>
              <a:t>mathématicien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John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Neumann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1945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appelé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Architecture</a:t>
            </a:r>
            <a:r>
              <a:rPr sz="1000" spc="-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FF"/>
                </a:solidFill>
                <a:latin typeface="Tahoma"/>
                <a:cs typeface="Tahoma"/>
              </a:rPr>
              <a:t> Von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Neumann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195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ce </a:t>
            </a:r>
            <a:r>
              <a:rPr sz="1000" spc="-35" dirty="0">
                <a:latin typeface="Tahoma"/>
                <a:cs typeface="Tahoma"/>
              </a:rPr>
              <a:t>modèle,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l’ordinateur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décompose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5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parties</a:t>
            </a:r>
            <a:r>
              <a:rPr sz="1000" spc="-25" dirty="0">
                <a:latin typeface="Tahoma"/>
                <a:cs typeface="Tahoma"/>
              </a:rPr>
              <a:t> distinctes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58" name="object 5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6277" y="1739866"/>
            <a:ext cx="123764" cy="123764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488657" y="1740213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0" name="object 6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6277" y="2017234"/>
            <a:ext cx="123764" cy="123764"/>
          </a:xfrm>
          <a:prstGeom prst="rect">
            <a:avLst/>
          </a:prstGeom>
        </p:spPr>
      </p:pic>
      <p:sp>
        <p:nvSpPr>
          <p:cNvPr id="61" name="object 61"/>
          <p:cNvSpPr txBox="1"/>
          <p:nvPr/>
        </p:nvSpPr>
        <p:spPr>
          <a:xfrm>
            <a:off x="488657" y="2017581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2" name="object 6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6277" y="2296129"/>
            <a:ext cx="123764" cy="123760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488657" y="2296476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4" name="object 6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6277" y="2575018"/>
            <a:ext cx="123764" cy="123764"/>
          </a:xfrm>
          <a:prstGeom prst="rect">
            <a:avLst/>
          </a:prstGeom>
        </p:spPr>
      </p:pic>
      <p:sp>
        <p:nvSpPr>
          <p:cNvPr id="65" name="object 65"/>
          <p:cNvSpPr txBox="1"/>
          <p:nvPr/>
        </p:nvSpPr>
        <p:spPr>
          <a:xfrm>
            <a:off x="488657" y="2575369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500">
              <a:latin typeface="Trebuchet MS"/>
              <a:cs typeface="Trebuchet MS"/>
            </a:endParaRPr>
          </a:p>
        </p:txBody>
      </p:sp>
      <p:pic>
        <p:nvPicPr>
          <p:cNvPr id="66" name="object 6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6277" y="2852389"/>
            <a:ext cx="123764" cy="123760"/>
          </a:xfrm>
          <a:prstGeom prst="rect">
            <a:avLst/>
          </a:prstGeom>
        </p:spPr>
      </p:pic>
      <p:sp>
        <p:nvSpPr>
          <p:cNvPr id="67" name="object 67"/>
          <p:cNvSpPr txBox="1"/>
          <p:nvPr/>
        </p:nvSpPr>
        <p:spPr>
          <a:xfrm>
            <a:off x="488657" y="2852735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9759" y="1707180"/>
            <a:ext cx="3767454" cy="1276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Tahoma"/>
                <a:cs typeface="Tahoma"/>
              </a:rPr>
              <a:t>Les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dispositifs</a:t>
            </a:r>
            <a:r>
              <a:rPr sz="900" spc="-20" dirty="0">
                <a:latin typeface="Tahoma"/>
                <a:cs typeface="Tahoma"/>
              </a:rPr>
              <a:t> d’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entrée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des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données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clavier, </a:t>
            </a:r>
            <a:r>
              <a:rPr sz="900" spc="-20" dirty="0">
                <a:latin typeface="Tahoma"/>
                <a:cs typeface="Tahoma"/>
              </a:rPr>
              <a:t>souris,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écran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tactile,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réseau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La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0000FF"/>
                </a:solidFill>
                <a:latin typeface="Tahoma"/>
                <a:cs typeface="Tahoma"/>
              </a:rPr>
              <a:t>mémoire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stocke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données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et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programmes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mémoire</a:t>
            </a:r>
            <a:r>
              <a:rPr sz="900" spc="-10" dirty="0">
                <a:latin typeface="Tahoma"/>
                <a:cs typeface="Tahoma"/>
              </a:rPr>
              <a:t> cache,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latin typeface="Cambria"/>
                <a:cs typeface="Cambria"/>
              </a:rPr>
              <a:t>ram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114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</a:t>
            </a:r>
            <a:endParaRPr sz="900">
              <a:latin typeface="Tahoma"/>
              <a:cs typeface="Tahoma"/>
            </a:endParaRPr>
          </a:p>
          <a:p>
            <a:pPr marL="12700" marR="174625">
              <a:lnSpc>
                <a:spcPct val="101099"/>
              </a:lnSpc>
              <a:spcBef>
                <a:spcPts val="10"/>
              </a:spcBef>
            </a:pPr>
            <a:r>
              <a:rPr sz="900" dirty="0">
                <a:latin typeface="Tahoma"/>
                <a:cs typeface="Tahoma"/>
              </a:rPr>
              <a:t>L’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unité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arithmétique</a:t>
            </a:r>
            <a:r>
              <a:rPr sz="900" spc="-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et</a:t>
            </a:r>
            <a:r>
              <a:rPr sz="9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logique</a:t>
            </a:r>
            <a:r>
              <a:rPr sz="9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120" dirty="0">
                <a:solidFill>
                  <a:srgbClr val="0000FF"/>
                </a:solidFill>
                <a:latin typeface="Cambria"/>
                <a:cs typeface="Cambria"/>
              </a:rPr>
              <a:t>ual</a:t>
            </a:r>
            <a:r>
              <a:rPr sz="900" spc="9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effectue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les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opérations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(addition, </a:t>
            </a:r>
            <a:r>
              <a:rPr sz="900" spc="-20" dirty="0">
                <a:latin typeface="Tahoma"/>
                <a:cs typeface="Tahoma"/>
              </a:rPr>
              <a:t>soustraction,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comparaison,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.) sur</a:t>
            </a:r>
            <a:r>
              <a:rPr sz="900" spc="-10" dirty="0">
                <a:latin typeface="Tahoma"/>
                <a:cs typeface="Tahoma"/>
              </a:rPr>
              <a:t> les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données.</a:t>
            </a:r>
            <a:endParaRPr sz="900">
              <a:latin typeface="Tahoma"/>
              <a:cs typeface="Tahoma"/>
            </a:endParaRPr>
          </a:p>
          <a:p>
            <a:pPr marL="12700" marR="208279">
              <a:lnSpc>
                <a:spcPts val="1100"/>
              </a:lnSpc>
              <a:spcBef>
                <a:spcPts val="30"/>
              </a:spcBef>
            </a:pPr>
            <a:r>
              <a:rPr sz="900" dirty="0">
                <a:latin typeface="Tahoma"/>
                <a:cs typeface="Tahoma"/>
              </a:rPr>
              <a:t>L’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unité</a:t>
            </a:r>
            <a:r>
              <a:rPr sz="900" spc="-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0000FF"/>
                </a:solidFill>
                <a:latin typeface="Tahoma"/>
                <a:cs typeface="Tahoma"/>
              </a:rPr>
              <a:t>de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contrôle</a:t>
            </a:r>
            <a:r>
              <a:rPr sz="900" spc="-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qui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est</a:t>
            </a:r>
            <a:r>
              <a:rPr sz="900" spc="-30" dirty="0">
                <a:latin typeface="Tahoma"/>
                <a:cs typeface="Tahoma"/>
              </a:rPr>
              <a:t> chargé </a:t>
            </a:r>
            <a:r>
              <a:rPr sz="900" spc="-10" dirty="0">
                <a:latin typeface="Tahoma"/>
                <a:cs typeface="Tahoma"/>
              </a:rPr>
              <a:t>de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la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gestion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l’ordre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des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opérations (séquençage)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ts val="1055"/>
              </a:lnSpc>
            </a:pPr>
            <a:r>
              <a:rPr sz="900" dirty="0">
                <a:latin typeface="Tahoma"/>
                <a:cs typeface="Tahoma"/>
              </a:rPr>
              <a:t>Les</a:t>
            </a:r>
            <a:r>
              <a:rPr sz="900" spc="-7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dispositifs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sortie</a:t>
            </a:r>
            <a:r>
              <a:rPr sz="900" spc="-2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des </a:t>
            </a:r>
            <a:r>
              <a:rPr sz="900" spc="-35" dirty="0">
                <a:latin typeface="Tahoma"/>
                <a:cs typeface="Tahoma"/>
              </a:rPr>
              <a:t>données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(ex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: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écran,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imprimante,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.)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161669"/>
            <a:ext cx="4513580" cy="1457325"/>
            <a:chOff x="75688" y="1161669"/>
            <a:chExt cx="4513580" cy="1457325"/>
          </a:xfrm>
        </p:grpSpPr>
        <p:sp>
          <p:nvSpPr>
            <p:cNvPr id="5" name="object 5"/>
            <p:cNvSpPr/>
            <p:nvPr/>
          </p:nvSpPr>
          <p:spPr>
            <a:xfrm>
              <a:off x="75689" y="1161669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3478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8"/>
                  </a:moveTo>
                  <a:lnTo>
                    <a:pt x="4456941" y="571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35039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35674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36309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36944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3693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50586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9316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54928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5638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5701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5765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5828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892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9556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60191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608260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80"/>
                  </a:moveTo>
                  <a:lnTo>
                    <a:pt x="4304535" y="578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8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0735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1052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1370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1687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2005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2322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2640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2957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3275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3592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3910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4227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24545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24862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25180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25497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25180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257693"/>
              <a:ext cx="5715" cy="1254760"/>
            </a:xfrm>
            <a:custGeom>
              <a:avLst/>
              <a:gdLst/>
              <a:ahLst/>
              <a:cxnLst/>
              <a:rect l="l" t="t" r="r" b="b"/>
              <a:pathLst>
                <a:path w="5714" h="1254760">
                  <a:moveTo>
                    <a:pt x="5715" y="0"/>
                  </a:moveTo>
                  <a:lnTo>
                    <a:pt x="0" y="0"/>
                  </a:lnTo>
                  <a:lnTo>
                    <a:pt x="0" y="1254760"/>
                  </a:lnTo>
                  <a:lnTo>
                    <a:pt x="5715" y="12547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2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2" y="1257681"/>
              <a:ext cx="5715" cy="1254760"/>
            </a:xfrm>
            <a:custGeom>
              <a:avLst/>
              <a:gdLst/>
              <a:ahLst/>
              <a:cxnLst/>
              <a:rect l="l" t="t" r="r" b="b"/>
              <a:pathLst>
                <a:path w="5714" h="1254760">
                  <a:moveTo>
                    <a:pt x="5087" y="0"/>
                  </a:moveTo>
                  <a:lnTo>
                    <a:pt x="0" y="0"/>
                  </a:lnTo>
                  <a:lnTo>
                    <a:pt x="0" y="1254759"/>
                  </a:lnTo>
                  <a:lnTo>
                    <a:pt x="5087" y="1254759"/>
                  </a:lnTo>
                  <a:lnTo>
                    <a:pt x="508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93113"/>
              <a:ext cx="4457065" cy="1169670"/>
            </a:xfrm>
            <a:custGeom>
              <a:avLst/>
              <a:gdLst/>
              <a:ahLst/>
              <a:cxnLst/>
              <a:rect l="l" t="t" r="r" b="b"/>
              <a:pathLst>
                <a:path w="4457065" h="1169670">
                  <a:moveTo>
                    <a:pt x="4456610" y="0"/>
                  </a:moveTo>
                  <a:lnTo>
                    <a:pt x="0" y="0"/>
                  </a:lnTo>
                  <a:lnTo>
                    <a:pt x="0" y="1118309"/>
                  </a:lnTo>
                  <a:lnTo>
                    <a:pt x="4009" y="1138034"/>
                  </a:lnTo>
                  <a:lnTo>
                    <a:pt x="14924" y="1154187"/>
                  </a:lnTo>
                  <a:lnTo>
                    <a:pt x="31079" y="1165101"/>
                  </a:lnTo>
                  <a:lnTo>
                    <a:pt x="50804" y="1169109"/>
                  </a:lnTo>
                  <a:lnTo>
                    <a:pt x="4405810" y="1169109"/>
                  </a:lnTo>
                  <a:lnTo>
                    <a:pt x="4425535" y="1165101"/>
                  </a:lnTo>
                  <a:lnTo>
                    <a:pt x="4441688" y="1154187"/>
                  </a:lnTo>
                  <a:lnTo>
                    <a:pt x="4452602" y="1138034"/>
                  </a:lnTo>
                  <a:lnTo>
                    <a:pt x="4456610" y="111830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245450"/>
              <a:ext cx="0" cy="1285240"/>
            </a:xfrm>
            <a:custGeom>
              <a:avLst/>
              <a:gdLst/>
              <a:ahLst/>
              <a:cxnLst/>
              <a:rect l="l" t="t" r="r" b="b"/>
              <a:pathLst>
                <a:path h="1285239">
                  <a:moveTo>
                    <a:pt x="0" y="12850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327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200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073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8830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437887"/>
              <a:ext cx="70717" cy="70713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1090615"/>
            <a:ext cx="4215130" cy="6045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Remarques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latin typeface="Tahoma"/>
                <a:cs typeface="Tahoma"/>
              </a:rPr>
              <a:t>Dans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 </a:t>
            </a:r>
            <a:r>
              <a:rPr sz="1000" spc="-45" dirty="0">
                <a:latin typeface="Tahoma"/>
                <a:cs typeface="Tahoma"/>
              </a:rPr>
              <a:t>modernes,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95" dirty="0">
                <a:latin typeface="Tahoma"/>
                <a:cs typeface="Tahoma"/>
              </a:rPr>
              <a:t>l’</a:t>
            </a:r>
            <a:r>
              <a:rPr sz="1000" spc="95" dirty="0">
                <a:latin typeface="Cambria"/>
                <a:cs typeface="Cambria"/>
              </a:rPr>
              <a:t>ual</a:t>
            </a:r>
            <a:r>
              <a:rPr sz="1000" spc="60" dirty="0">
                <a:latin typeface="Cambria"/>
                <a:cs typeface="Cambri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l’unité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contrôle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5" dirty="0">
                <a:latin typeface="Tahoma"/>
                <a:cs typeface="Tahoma"/>
              </a:rPr>
              <a:t> regroupés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processeur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dirty="0">
                <a:latin typeface="Cambria"/>
                <a:cs typeface="Cambria"/>
              </a:rPr>
              <a:t>cpu</a:t>
            </a:r>
            <a:r>
              <a:rPr sz="1000" spc="114" dirty="0">
                <a:latin typeface="Cambria"/>
                <a:cs typeface="Cambri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Central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Processing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Unit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anglais)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311150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rial"/>
                <a:cs typeface="Arial"/>
              </a:rPr>
              <a:t>C4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Architecture</a:t>
            </a:r>
            <a:r>
              <a:rPr spc="75" dirty="0"/>
              <a:t> </a:t>
            </a:r>
            <a:r>
              <a:rPr dirty="0"/>
              <a:t>des</a:t>
            </a:r>
            <a:r>
              <a:rPr spc="80" dirty="0"/>
              <a:t> </a:t>
            </a:r>
            <a:r>
              <a:rPr spc="-10" dirty="0"/>
              <a:t>ordinateurs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161669"/>
            <a:ext cx="4513580" cy="1457325"/>
            <a:chOff x="75688" y="1161669"/>
            <a:chExt cx="4513580" cy="1457325"/>
          </a:xfrm>
        </p:grpSpPr>
        <p:sp>
          <p:nvSpPr>
            <p:cNvPr id="5" name="object 5"/>
            <p:cNvSpPr/>
            <p:nvPr/>
          </p:nvSpPr>
          <p:spPr>
            <a:xfrm>
              <a:off x="75689" y="1161669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34785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8"/>
                  </a:moveTo>
                  <a:lnTo>
                    <a:pt x="4456941" y="571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35039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35674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36309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36944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36935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50586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9316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54928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5638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5701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5765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5828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892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9556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60191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608260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80"/>
                  </a:moveTo>
                  <a:lnTo>
                    <a:pt x="4304535" y="578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8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0735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1052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1370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1687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2005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2322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2640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2957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3275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3592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3910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4227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24545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24862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25180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25497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25180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257693"/>
              <a:ext cx="5715" cy="1254760"/>
            </a:xfrm>
            <a:custGeom>
              <a:avLst/>
              <a:gdLst/>
              <a:ahLst/>
              <a:cxnLst/>
              <a:rect l="l" t="t" r="r" b="b"/>
              <a:pathLst>
                <a:path w="5714" h="1254760">
                  <a:moveTo>
                    <a:pt x="5715" y="0"/>
                  </a:moveTo>
                  <a:lnTo>
                    <a:pt x="0" y="0"/>
                  </a:lnTo>
                  <a:lnTo>
                    <a:pt x="0" y="1254760"/>
                  </a:lnTo>
                  <a:lnTo>
                    <a:pt x="5715" y="125476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0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4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9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1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2" y="1257681"/>
              <a:ext cx="9525" cy="1254760"/>
            </a:xfrm>
            <a:custGeom>
              <a:avLst/>
              <a:gdLst/>
              <a:ahLst/>
              <a:cxnLst/>
              <a:rect l="l" t="t" r="r" b="b"/>
              <a:pathLst>
                <a:path w="9525" h="1254760">
                  <a:moveTo>
                    <a:pt x="0" y="1254759"/>
                  </a:moveTo>
                  <a:lnTo>
                    <a:pt x="9525" y="125475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25475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2" y="1257681"/>
              <a:ext cx="5715" cy="1254760"/>
            </a:xfrm>
            <a:custGeom>
              <a:avLst/>
              <a:gdLst/>
              <a:ahLst/>
              <a:cxnLst/>
              <a:rect l="l" t="t" r="r" b="b"/>
              <a:pathLst>
                <a:path w="5714" h="1254760">
                  <a:moveTo>
                    <a:pt x="5087" y="0"/>
                  </a:moveTo>
                  <a:lnTo>
                    <a:pt x="0" y="0"/>
                  </a:lnTo>
                  <a:lnTo>
                    <a:pt x="0" y="1254759"/>
                  </a:lnTo>
                  <a:lnTo>
                    <a:pt x="5087" y="1254759"/>
                  </a:lnTo>
                  <a:lnTo>
                    <a:pt x="508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393113"/>
              <a:ext cx="4457065" cy="1169670"/>
            </a:xfrm>
            <a:custGeom>
              <a:avLst/>
              <a:gdLst/>
              <a:ahLst/>
              <a:cxnLst/>
              <a:rect l="l" t="t" r="r" b="b"/>
              <a:pathLst>
                <a:path w="4457065" h="1169670">
                  <a:moveTo>
                    <a:pt x="4456610" y="0"/>
                  </a:moveTo>
                  <a:lnTo>
                    <a:pt x="0" y="0"/>
                  </a:lnTo>
                  <a:lnTo>
                    <a:pt x="0" y="1118309"/>
                  </a:lnTo>
                  <a:lnTo>
                    <a:pt x="4009" y="1138034"/>
                  </a:lnTo>
                  <a:lnTo>
                    <a:pt x="14924" y="1154187"/>
                  </a:lnTo>
                  <a:lnTo>
                    <a:pt x="31079" y="1165101"/>
                  </a:lnTo>
                  <a:lnTo>
                    <a:pt x="50804" y="1169109"/>
                  </a:lnTo>
                  <a:lnTo>
                    <a:pt x="4405810" y="1169109"/>
                  </a:lnTo>
                  <a:lnTo>
                    <a:pt x="4425535" y="1165101"/>
                  </a:lnTo>
                  <a:lnTo>
                    <a:pt x="4441688" y="1154187"/>
                  </a:lnTo>
                  <a:lnTo>
                    <a:pt x="4452602" y="1138034"/>
                  </a:lnTo>
                  <a:lnTo>
                    <a:pt x="4456610" y="111830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245450"/>
              <a:ext cx="0" cy="1285240"/>
            </a:xfrm>
            <a:custGeom>
              <a:avLst/>
              <a:gdLst/>
              <a:ahLst/>
              <a:cxnLst/>
              <a:rect l="l" t="t" r="r" b="b"/>
              <a:pathLst>
                <a:path h="1285239">
                  <a:moveTo>
                    <a:pt x="0" y="12850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327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200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0735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8830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437887"/>
              <a:ext cx="70717" cy="707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779251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21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5" dirty="0"/>
              <a:t>Remarques</a:t>
            </a:r>
            <a:r>
              <a:rPr spc="65" dirty="0"/>
              <a:t> </a:t>
            </a:r>
            <a:r>
              <a:rPr spc="-60" dirty="0"/>
              <a:t>:</a:t>
            </a:r>
          </a:p>
          <a:p>
            <a:pPr marL="265430" marR="87630">
              <a:lnSpc>
                <a:spcPts val="1190"/>
              </a:lnSpc>
              <a:spcBef>
                <a:spcPts val="380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ordinateurs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modernes,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000000"/>
                </a:solidFill>
                <a:latin typeface="Tahoma"/>
                <a:cs typeface="Tahoma"/>
              </a:rPr>
              <a:t>l’</a:t>
            </a:r>
            <a:r>
              <a:rPr sz="1000" spc="95" dirty="0">
                <a:solidFill>
                  <a:srgbClr val="000000"/>
                </a:solidFill>
                <a:latin typeface="Cambria"/>
                <a:cs typeface="Cambria"/>
              </a:rPr>
              <a:t>ual</a:t>
            </a:r>
            <a:r>
              <a:rPr sz="100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l’unité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contrôle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sont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regroupés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processeur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sz="1000" dirty="0">
                <a:solidFill>
                  <a:srgbClr val="000000"/>
                </a:solidFill>
                <a:latin typeface="Cambria"/>
                <a:cs typeface="Cambria"/>
              </a:rPr>
              <a:t>cpu</a:t>
            </a:r>
            <a:r>
              <a:rPr sz="1000" spc="114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pour</a:t>
            </a:r>
            <a:r>
              <a:rPr sz="1000" spc="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Central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Processing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Unit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anglais)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500"/>
              </a:lnSpc>
              <a:spcBef>
                <a:spcPts val="265"/>
              </a:spcBef>
            </a:pP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Certains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periphériques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sont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fois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dispositifs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d’entrée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sortie.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Par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exemple,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disque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dur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car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on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peut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y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lire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(entrée)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écrire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(sortie)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des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données.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2683</Words>
  <Application>Microsoft Office PowerPoint</Application>
  <PresentationFormat>Personnalisé</PresentationFormat>
  <Paragraphs>439</Paragraphs>
  <Slides>49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Cambria</vt:lpstr>
      <vt:lpstr>Tahoma</vt:lpstr>
      <vt:lpstr>Times New Roman</vt:lpstr>
      <vt:lpstr>Trebuchet MS</vt:lpstr>
      <vt:lpstr>Office Theme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Présentation PowerPoint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Présentation PowerPoint</vt:lpstr>
      <vt:lpstr>Architecture des ordinateurs</vt:lpstr>
      <vt:lpstr>Architecture des ordinateurs</vt:lpstr>
      <vt:lpstr>Présentation PowerPoint</vt:lpstr>
      <vt:lpstr>Architecture des ordinateurs</vt:lpstr>
      <vt:lpstr>Architecture des ordinateurs</vt:lpstr>
      <vt:lpstr>Présentation PowerPoint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  <vt:lpstr>Architecture des ordinateurs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des ordinateurs</dc:title>
  <dc:creator>F. Nativel</dc:creator>
  <cp:lastModifiedBy>Pascal Fruteau-De-Laclos</cp:lastModifiedBy>
  <cp:revision>1</cp:revision>
  <dcterms:created xsi:type="dcterms:W3CDTF">2024-03-25T20:18:20Z</dcterms:created>
  <dcterms:modified xsi:type="dcterms:W3CDTF">2024-03-25T20:19:30Z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2024-03-25T00:00:00Z</vt:filetime>
  </property>
  <property fmtid="{D5CDD505-2E9C-101B-9397-08002B2CF9AE}" pid="5" name="Producer">
    <vt:lpwstr>GPL Ghostscript 9.50</vt:lpwstr>
  </property>
</Properties>
</file>